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8" r:id="rId2"/>
    <p:sldId id="29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247F-8BA4-4214-9FD2-F6F2E6ACB634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6DABB-7E65-4CA6-94E1-6BAB1C8B08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41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hinese_ten-day_week" TargetMode="External"/><Relationship Id="rId13" Type="http://schemas.openxmlformats.org/officeDocument/2006/relationships/hyperlink" Target="https://en.wikipedia.org/wiki/Javanese_calendar" TargetMode="External"/><Relationship Id="rId18" Type="http://schemas.openxmlformats.org/officeDocument/2006/relationships/hyperlink" Target="https://en.wikipedia.org/wiki/Week" TargetMode="External"/><Relationship Id="rId3" Type="http://schemas.openxmlformats.org/officeDocument/2006/relationships/hyperlink" Target="https://en.wikipedia.org/wiki/Eight-day_week" TargetMode="External"/><Relationship Id="rId21" Type="http://schemas.openxmlformats.org/officeDocument/2006/relationships/hyperlink" Target="https://en.wikipedia.org/wiki/Tzolk'in" TargetMode="External"/><Relationship Id="rId7" Type="http://schemas.openxmlformats.org/officeDocument/2006/relationships/hyperlink" Target="https://en.wikipedia.org/wiki/Welsh_language" TargetMode="External"/><Relationship Id="rId12" Type="http://schemas.openxmlformats.org/officeDocument/2006/relationships/hyperlink" Target="https://en.wikipedia.org/wiki/Icelandic_calendar" TargetMode="External"/><Relationship Id="rId17" Type="http://schemas.openxmlformats.org/officeDocument/2006/relationships/hyperlink" Target="https://en.wikipedia.org/wiki/Guipuscoan_Basque" TargetMode="External"/><Relationship Id="rId2" Type="http://schemas.openxmlformats.org/officeDocument/2006/relationships/slide" Target="../slides/slide39.xml"/><Relationship Id="rId16" Type="http://schemas.openxmlformats.org/officeDocument/2006/relationships/hyperlink" Target="https://en.wikipedia.org/wiki/Igbo_Culture" TargetMode="External"/><Relationship Id="rId20" Type="http://schemas.openxmlformats.org/officeDocument/2006/relationships/hyperlink" Target="https://en.wikipedia.org/wiki/Trecena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Nine-day_week_(disambiguation)" TargetMode="External"/><Relationship Id="rId11" Type="http://schemas.openxmlformats.org/officeDocument/2006/relationships/hyperlink" Target="https://en.wikipedia.org/wiki/Akan_Calendar" TargetMode="External"/><Relationship Id="rId24" Type="http://schemas.openxmlformats.org/officeDocument/2006/relationships/hyperlink" Target="https://en.wikipedia.org/wiki/Wikipedia:Please_clarify" TargetMode="External"/><Relationship Id="rId5" Type="http://schemas.openxmlformats.org/officeDocument/2006/relationships/hyperlink" Target="https://en.wikipedia.org/wiki/Celtic_calendar" TargetMode="External"/><Relationship Id="rId15" Type="http://schemas.openxmlformats.org/officeDocument/2006/relationships/hyperlink" Target="https://en.wikipedia.org/wiki/Wikipedia:Citation_needed" TargetMode="External"/><Relationship Id="rId23" Type="http://schemas.openxmlformats.org/officeDocument/2006/relationships/hyperlink" Target="https://en.wikipedia.org/wiki/Pawukon" TargetMode="External"/><Relationship Id="rId10" Type="http://schemas.openxmlformats.org/officeDocument/2006/relationships/hyperlink" Target="https://en.wikipedia.org/wiki/French_Republican_Calendar" TargetMode="External"/><Relationship Id="rId19" Type="http://schemas.openxmlformats.org/officeDocument/2006/relationships/hyperlink" Target="https://en.wikipedia.org/wiki/Tonalpohualli" TargetMode="External"/><Relationship Id="rId4" Type="http://schemas.openxmlformats.org/officeDocument/2006/relationships/hyperlink" Target="https://en.wikipedia.org/wiki/Roman_calendar" TargetMode="External"/><Relationship Id="rId9" Type="http://schemas.openxmlformats.org/officeDocument/2006/relationships/hyperlink" Target="https://en.wikipedia.org/wiki/Egyptian_calendar" TargetMode="External"/><Relationship Id="rId14" Type="http://schemas.openxmlformats.org/officeDocument/2006/relationships/hyperlink" Target="https://en.wikipedia.org/wiki/Korean_culture" TargetMode="External"/><Relationship Id="rId22" Type="http://schemas.openxmlformats.org/officeDocument/2006/relationships/hyperlink" Target="https://en.wikipedia.org/wiki/Haab'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https://en.wikipedia.org/wiki/Largest_prehistoric_animals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6DABB-7E65-4CA6-94E1-6BAB1C8B08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954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Pre-modern calendars</a:t>
            </a:r>
          </a:p>
          <a:p>
            <a:r>
              <a:rPr lang="en-US" dirty="0" smtClean="0"/>
              <a:t>Calendars unrelated to the Chaldean, Hellenistic, Christian or Jewish traditions often have time cycles between the day and the month of varying lengths, sometimes also called "weeks".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hlinkClick r:id="rId3" tooltip="Eight-day week"/>
              </a:rPr>
              <a:t>eight-day week</a:t>
            </a:r>
            <a:r>
              <a:rPr lang="en-US" dirty="0" smtClean="0"/>
              <a:t> was used in </a:t>
            </a:r>
            <a:r>
              <a:rPr lang="en-US" dirty="0" smtClean="0">
                <a:hlinkClick r:id="rId4" tooltip="Roman calendar"/>
              </a:rPr>
              <a:t>Ancient Rome</a:t>
            </a:r>
            <a:r>
              <a:rPr lang="en-US" dirty="0" smtClean="0"/>
              <a:t> and possibly in the pre-Christian </a:t>
            </a:r>
            <a:r>
              <a:rPr lang="en-US" dirty="0" smtClean="0">
                <a:hlinkClick r:id="rId5" tooltip="Celtic calendar"/>
              </a:rPr>
              <a:t>Celtic calendar</a:t>
            </a:r>
            <a:r>
              <a:rPr lang="en-US" dirty="0" smtClean="0"/>
              <a:t>. Traces of a </a:t>
            </a:r>
            <a:r>
              <a:rPr lang="en-US" dirty="0" smtClean="0">
                <a:hlinkClick r:id="rId6" tooltip="Nine-day week (disambiguation)"/>
              </a:rPr>
              <a:t>nine-day week</a:t>
            </a:r>
            <a:r>
              <a:rPr lang="en-US" dirty="0" smtClean="0"/>
              <a:t> are found in Baltic languages and in </a:t>
            </a:r>
            <a:r>
              <a:rPr lang="en-US" dirty="0" smtClean="0">
                <a:hlinkClick r:id="rId7" tooltip="Welsh language"/>
              </a:rPr>
              <a:t>Welsh</a:t>
            </a:r>
            <a:r>
              <a:rPr lang="en-US" dirty="0" smtClean="0"/>
              <a:t>. The ancient Chinese calendar had a </a:t>
            </a:r>
            <a:r>
              <a:rPr lang="en-US" dirty="0" smtClean="0">
                <a:hlinkClick r:id="rId8" tooltip="Chinese ten-day week"/>
              </a:rPr>
              <a:t>ten-day week</a:t>
            </a:r>
            <a:r>
              <a:rPr lang="en-US" dirty="0" smtClean="0"/>
              <a:t>, as did the ancient </a:t>
            </a:r>
            <a:r>
              <a:rPr lang="en-US" dirty="0" smtClean="0">
                <a:hlinkClick r:id="rId9" tooltip="Egyptian calendar"/>
              </a:rPr>
              <a:t>Egyptian calendar</a:t>
            </a:r>
            <a:r>
              <a:rPr lang="en-US" dirty="0" smtClean="0"/>
              <a:t> (and, incidentally, the </a:t>
            </a:r>
            <a:r>
              <a:rPr lang="en-US" dirty="0" smtClean="0">
                <a:hlinkClick r:id="rId10" tooltip="French Republican Calendar"/>
              </a:rPr>
              <a:t>French Republican Calendar</a:t>
            </a:r>
            <a:r>
              <a:rPr lang="en-US" dirty="0" smtClean="0"/>
              <a:t>, dividing its 30-day months into thirds).</a:t>
            </a:r>
          </a:p>
          <a:p>
            <a:r>
              <a:rPr lang="en-US" dirty="0" smtClean="0"/>
              <a:t>A six-day week is found in the </a:t>
            </a:r>
            <a:r>
              <a:rPr lang="en-US" dirty="0" err="1" smtClean="0">
                <a:hlinkClick r:id="rId11" tooltip="Akan Calendar"/>
              </a:rPr>
              <a:t>Akan</a:t>
            </a:r>
            <a:r>
              <a:rPr lang="en-US" dirty="0" smtClean="0">
                <a:hlinkClick r:id="rId11" tooltip="Akan Calendar"/>
              </a:rPr>
              <a:t> Calendar</a:t>
            </a:r>
            <a:r>
              <a:rPr lang="en-US" dirty="0" smtClean="0"/>
              <a:t>. Several cultures used a five-day week, including the 10th century </a:t>
            </a:r>
            <a:r>
              <a:rPr lang="en-US" dirty="0" smtClean="0">
                <a:hlinkClick r:id="rId12" tooltip="Icelandic calendar"/>
              </a:rPr>
              <a:t>Icelandic calendar</a:t>
            </a:r>
            <a:r>
              <a:rPr lang="en-US" dirty="0" smtClean="0"/>
              <a:t>, the </a:t>
            </a:r>
            <a:r>
              <a:rPr lang="en-US" dirty="0" smtClean="0">
                <a:hlinkClick r:id="rId13" tooltip="Javanese calendar"/>
              </a:rPr>
              <a:t>Javanese calendar</a:t>
            </a:r>
            <a:r>
              <a:rPr lang="en-US" dirty="0" smtClean="0"/>
              <a:t>, and the traditional cycle of market days in </a:t>
            </a:r>
            <a:r>
              <a:rPr lang="en-US" dirty="0" smtClean="0">
                <a:hlinkClick r:id="rId14" tooltip="Korean culture"/>
              </a:rPr>
              <a:t>Korea</a:t>
            </a:r>
            <a:r>
              <a:rPr lang="en-US" dirty="0" smtClean="0"/>
              <a:t>.</a:t>
            </a:r>
            <a:r>
              <a:rPr lang="en-US" baseline="30000" dirty="0" smtClean="0"/>
              <a:t>[</a:t>
            </a:r>
            <a:r>
              <a:rPr lang="en-US" i="1" baseline="30000" dirty="0" smtClean="0">
                <a:hlinkClick r:id="rId15" tooltip="Wikipedia:Citation needed"/>
              </a:rPr>
              <a:t>citation needed</a:t>
            </a:r>
            <a:r>
              <a:rPr lang="en-US" baseline="30000" dirty="0" smtClean="0"/>
              <a:t>]</a:t>
            </a:r>
            <a:r>
              <a:rPr lang="en-US" dirty="0" smtClean="0"/>
              <a:t> The </a:t>
            </a:r>
            <a:r>
              <a:rPr lang="en-US" dirty="0" smtClean="0">
                <a:hlinkClick r:id="rId16" tooltip="Igbo Culture"/>
              </a:rPr>
              <a:t>Igbo</a:t>
            </a:r>
            <a:r>
              <a:rPr lang="en-US" dirty="0" smtClean="0"/>
              <a:t> have a "market week" of four days. Evidence of a "three-day week" has been derived from the names of the days of the week in </a:t>
            </a:r>
            <a:r>
              <a:rPr lang="en-US" dirty="0" err="1" smtClean="0">
                <a:hlinkClick r:id="rId17" tooltip="Guipuscoan Basque"/>
              </a:rPr>
              <a:t>Guipuscoan</a:t>
            </a:r>
            <a:r>
              <a:rPr lang="en-US" dirty="0" smtClean="0">
                <a:hlinkClick r:id="rId17" tooltip="Guipuscoan Basque"/>
              </a:rPr>
              <a:t> Basque</a:t>
            </a:r>
            <a:r>
              <a:rPr lang="en-US" dirty="0" smtClean="0"/>
              <a:t>.</a:t>
            </a:r>
            <a:r>
              <a:rPr lang="en-US" baseline="30000" dirty="0" smtClean="0">
                <a:hlinkClick r:id="rId18"/>
              </a:rPr>
              <a:t>[38]</a:t>
            </a:r>
            <a:endParaRPr lang="en-US" dirty="0" smtClean="0"/>
          </a:p>
          <a:p>
            <a:r>
              <a:rPr lang="en-US" dirty="0" smtClean="0"/>
              <a:t>The Aztecs divided a ritual cycle of 260 days, known as </a:t>
            </a:r>
            <a:r>
              <a:rPr lang="en-US" dirty="0" err="1" smtClean="0">
                <a:hlinkClick r:id="rId19" tooltip="Tonalpohualli"/>
              </a:rPr>
              <a:t>Tonalpohualli</a:t>
            </a:r>
            <a:r>
              <a:rPr lang="en-US" dirty="0" smtClean="0"/>
              <a:t>, into 20 weeks of 13 days known as </a:t>
            </a:r>
            <a:r>
              <a:rPr lang="en-US" dirty="0" err="1" smtClean="0">
                <a:hlinkClick r:id="rId20" tooltip="Trecena"/>
              </a:rPr>
              <a:t>Trecena</a:t>
            </a:r>
            <a:r>
              <a:rPr lang="en-US" dirty="0" smtClean="0"/>
              <a:t>. They also divided the solar year into 18 periods of 20 days and five nameless days known as </a:t>
            </a:r>
            <a:r>
              <a:rPr lang="en-US" i="1" dirty="0" err="1" smtClean="0"/>
              <a:t>Nemontemi</a:t>
            </a:r>
            <a:r>
              <a:rPr lang="en-US" dirty="0" smtClean="0"/>
              <a:t>, creating a "20-day month" divided into four "five-day weeks".</a:t>
            </a:r>
            <a:r>
              <a:rPr lang="en-US" baseline="30000" dirty="0" smtClean="0">
                <a:hlinkClick r:id="rId18"/>
              </a:rPr>
              <a:t>[39]</a:t>
            </a:r>
            <a:r>
              <a:rPr lang="en-US" dirty="0" smtClean="0"/>
              <a:t> The Maya divided a 260-day ritual cycle known </a:t>
            </a:r>
            <a:r>
              <a:rPr lang="en-US" dirty="0" err="1" smtClean="0">
                <a:hlinkClick r:id="rId21" tooltip="Tzolk'in"/>
              </a:rPr>
              <a:t>Tzolk'in</a:t>
            </a:r>
            <a:r>
              <a:rPr lang="en-US" dirty="0" smtClean="0"/>
              <a:t> into 20 weeks of 13 days known as </a:t>
            </a:r>
            <a:r>
              <a:rPr lang="en-US" dirty="0" err="1" smtClean="0">
                <a:hlinkClick r:id="rId20" tooltip="Trecena"/>
              </a:rPr>
              <a:t>Trecena</a:t>
            </a:r>
            <a:r>
              <a:rPr lang="en-US" dirty="0" smtClean="0"/>
              <a:t>. The Maya also divided the year, </a:t>
            </a:r>
            <a:r>
              <a:rPr lang="en-US" dirty="0" err="1" smtClean="0">
                <a:hlinkClick r:id="rId22" tooltip="Haab'"/>
              </a:rPr>
              <a:t>Haab</a:t>
            </a:r>
            <a:r>
              <a:rPr lang="en-US" dirty="0" smtClean="0">
                <a:hlinkClick r:id="rId22" tooltip="Haab'"/>
              </a:rPr>
              <a:t>'</a:t>
            </a:r>
            <a:r>
              <a:rPr lang="en-US" dirty="0" smtClean="0"/>
              <a:t>, into 18 periods of 20 days, </a:t>
            </a:r>
            <a:r>
              <a:rPr lang="en-US" i="1" dirty="0" err="1" smtClean="0"/>
              <a:t>Uinal</a:t>
            </a:r>
            <a:r>
              <a:rPr lang="en-US" dirty="0" smtClean="0"/>
              <a:t> and five nameless days known as </a:t>
            </a:r>
            <a:r>
              <a:rPr lang="en-US" i="1" dirty="0" err="1" smtClean="0"/>
              <a:t>Wayeb</a:t>
            </a:r>
            <a:r>
              <a:rPr lang="en-US" i="1" dirty="0" smtClean="0"/>
              <a:t>'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Balinese </a:t>
            </a:r>
            <a:r>
              <a:rPr lang="en-US" dirty="0" err="1" smtClean="0">
                <a:hlinkClick r:id="rId23" tooltip="Pawukon"/>
              </a:rPr>
              <a:t>Pawukon</a:t>
            </a:r>
            <a:r>
              <a:rPr lang="en-US" dirty="0" smtClean="0"/>
              <a:t> is a 210-day calendar consisting of 10 different concurrent weeks of 1, 2, 3, 4, 5, 6, 7, 8, 9 and 10 days.</a:t>
            </a:r>
            <a:r>
              <a:rPr lang="en-US" baseline="30000" dirty="0" smtClean="0"/>
              <a:t>[</a:t>
            </a:r>
            <a:r>
              <a:rPr lang="en-US" i="1" baseline="30000" dirty="0" smtClean="0">
                <a:hlinkClick r:id="rId24" tooltip="Wikipedia:Please clarify"/>
              </a:rPr>
              <a:t>clarification needed</a:t>
            </a:r>
            <a:r>
              <a:rPr lang="en-US" baseline="30000" dirty="0" smtClean="0"/>
              <a:t>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6DABB-7E65-4CA6-94E1-6BAB1C8B08E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394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F3D60-44BA-4F0B-8EFA-114A34920F67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1864B-202F-494B-AAC1-66F78E3DDFA1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203B0-12BB-43F6-AEC6-DF31409EFF00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A3C7B-BE0C-475E-8B7A-1A1C8E882F76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64A86-A632-49E2-8C8E-B336C94A1E31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104C5-6DCE-4ACA-B357-FE132FCEE487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0153F-039A-45D7-AE57-5C5C19EA56E2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F060B-CCED-4AD3-A011-863D162E6AC0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8C362-60F1-416C-A3D1-8C8DA9E5693C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1BE4-4AA1-4AD9-851D-61BC84A02ADD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F19BE-D705-407A-A02F-1369CFA01F95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5F8B31-CCDF-4116-B653-110D3D15A91E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63352"/>
            <a:ext cx="7772400" cy="2133600"/>
          </a:xfrm>
        </p:spPr>
        <p:txBody>
          <a:bodyPr/>
          <a:lstStyle/>
          <a:p>
            <a:r>
              <a:rPr lang="pt-BR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MODELO </a:t>
            </a:r>
            <a:r>
              <a:rPr lang="pt-BR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CRIACIONISTA</a:t>
            </a:r>
            <a:br>
              <a:rPr lang="pt-BR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t-B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Parte 1</a:t>
            </a:r>
            <a:endParaRPr lang="pt-BR" sz="48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36640"/>
            <a:ext cx="8458200" cy="1752600"/>
          </a:xfrm>
        </p:spPr>
        <p:txBody>
          <a:bodyPr/>
          <a:lstStyle/>
          <a:p>
            <a:r>
              <a:rPr lang="pt-BR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Entendendo o mundo com o</a:t>
            </a:r>
            <a:r>
              <a:rPr lang="pt-BR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perspectivo </a:t>
            </a:r>
            <a:r>
              <a:rPr lang="pt-BR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da Palavra de Deus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 descr="bearlbell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152400" y="1708150"/>
            <a:ext cx="3657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Cientista cortou sua mão e o 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próximo </a:t>
            </a:r>
            <a:r>
              <a:rPr 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dia estava quase fechado sem infeção.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3" name="Picture 5" descr="1_61_baby_jess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</p:spPr>
      </p:pic>
      <p:pic>
        <p:nvPicPr>
          <p:cNvPr id="288772" name="Picture 4" descr="041199jessica500-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19400"/>
            <a:ext cx="6172200" cy="4038600"/>
          </a:xfrm>
          <a:prstGeom prst="rect">
            <a:avLst/>
          </a:prstGeom>
          <a:noFill/>
        </p:spPr>
      </p:pic>
      <p:pic>
        <p:nvPicPr>
          <p:cNvPr id="288774" name="Picture 6" descr="11_2_87_205x2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9400"/>
            <a:ext cx="3032125" cy="4038600"/>
          </a:xfrm>
          <a:prstGeom prst="rect">
            <a:avLst/>
          </a:prstGeom>
          <a:noFill/>
        </p:spPr>
      </p:pic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História de Jessica </a:t>
            </a: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0" y="673100"/>
            <a:ext cx="533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Depois de cair em um cano de 20cm, no dia 14 de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Outubro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1987, levou 58 horas para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ser resgatada. 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Houve medo que iria perder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seu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pé por causa de gangrena.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8" name="Picture 6" descr="11_7_88_205x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925" y="0"/>
            <a:ext cx="3660775" cy="4876800"/>
          </a:xfrm>
          <a:prstGeom prst="rect">
            <a:avLst/>
          </a:prstGeom>
          <a:noFill/>
        </p:spPr>
      </p:pic>
      <p:pic>
        <p:nvPicPr>
          <p:cNvPr id="289797" name="Picture 5" descr="tdy_lauer_jessica2_070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</p:spPr>
      </p:pic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63500" y="622300"/>
            <a:ext cx="533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Ela foi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levada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 o hospital onde recebeu tratamento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numa camara hiperbarica. 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Somente perdeu o dedinho e parte da pé.  Durante os anos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passou por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15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cirurgias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 Hoje (2008) ela é casada e tem um filho.</a:t>
            </a:r>
          </a:p>
        </p:txBody>
      </p:sp>
      <p:sp>
        <p:nvSpPr>
          <p:cNvPr id="289801" name="Text Box 9"/>
          <p:cNvSpPr txBox="1">
            <a:spLocks noChangeArrowheads="1"/>
          </p:cNvSpPr>
          <p:nvPr/>
        </p:nvSpPr>
        <p:spPr bwMode="auto">
          <a:xfrm>
            <a:off x="152400" y="1524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História de Jessica </a:t>
            </a:r>
          </a:p>
        </p:txBody>
      </p:sp>
      <p:pic>
        <p:nvPicPr>
          <p:cNvPr id="289803" name="Picture 11" descr="Imagem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1963"/>
            <a:ext cx="5486400" cy="385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hyperbaric_cha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Imagem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71850"/>
            <a:ext cx="4648200" cy="3486150"/>
          </a:xfrm>
          <a:prstGeom prst="rect">
            <a:avLst/>
          </a:prstGeom>
          <a:noFill/>
        </p:spPr>
      </p:pic>
      <p:pic>
        <p:nvPicPr>
          <p:cNvPr id="282634" name="Picture 10" descr="Imagem2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0"/>
            <a:ext cx="2676525" cy="3429000"/>
          </a:xfrm>
          <a:prstGeom prst="rect">
            <a:avLst/>
          </a:prstGeom>
          <a:noFill/>
        </p:spPr>
      </p:pic>
      <p:pic>
        <p:nvPicPr>
          <p:cNvPr id="282635" name="Picture 11" descr="Imagem2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8200"/>
            <a:ext cx="4648200" cy="3486150"/>
          </a:xfrm>
          <a:prstGeom prst="rect">
            <a:avLst/>
          </a:prstGeom>
          <a:noFill/>
        </p:spPr>
      </p:pic>
      <p:sp>
        <p:nvSpPr>
          <p:cNvPr id="282640" name="Text Box 16"/>
          <p:cNvSpPr txBox="1">
            <a:spLocks noChangeArrowheads="1"/>
          </p:cNvSpPr>
          <p:nvPr/>
        </p:nvSpPr>
        <p:spPr bwMode="auto">
          <a:xfrm>
            <a:off x="457200" y="698500"/>
            <a:ext cx="5638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São muitos tipos diferentes para tratamentos diferentes.</a:t>
            </a:r>
            <a:endParaRPr lang="pt-BR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7" name="Picture 7" descr="hyperbaric_sports_te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967538"/>
          </a:xfrm>
          <a:prstGeom prst="rect">
            <a:avLst/>
          </a:prstGeom>
          <a:noFill/>
        </p:spPr>
      </p:pic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228600" y="228600"/>
            <a:ext cx="8382000" cy="1524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762000" y="3810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Equipes Profissonais Que Usam A Camara Hiperbarica</a:t>
            </a:r>
          </a:p>
        </p:txBody>
      </p:sp>
      <p:sp>
        <p:nvSpPr>
          <p:cNvPr id="291851" name="Rectangle 11"/>
          <p:cNvSpPr>
            <a:spLocks noChangeArrowheads="1"/>
          </p:cNvSpPr>
          <p:nvPr/>
        </p:nvSpPr>
        <p:spPr bwMode="auto">
          <a:xfrm>
            <a:off x="4876800" y="5029200"/>
            <a:ext cx="31242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5029200" y="5041900"/>
            <a:ext cx="3505200" cy="15541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Eles curam quase no doubro do tempo!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pt-BR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VANTAGENS DA COBERTURA</a:t>
            </a:r>
          </a:p>
        </p:txBody>
      </p:sp>
      <p:pic>
        <p:nvPicPr>
          <p:cNvPr id="284675" name="Picture 3" descr="Greenhouss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52700"/>
            <a:ext cx="7543800" cy="4067175"/>
          </a:xfrm>
          <a:prstGeom prst="rect">
            <a:avLst/>
          </a:prstGeom>
          <a:noFill/>
        </p:spPr>
      </p:pic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355600" y="12192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Vidas mais prolongadas e mais saudaveis: </a:t>
            </a: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304800" y="2422525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Temperatura uniforme no mundo, sem os extremos de calor e frio.         </a:t>
            </a: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1066800" y="15875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...proteção dos raios cosmicos.</a:t>
            </a:r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1066800" y="19685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...pressão atmosferica mais alto.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Greenhous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B0"/>
              </a:clrFrom>
              <a:clrTo>
                <a:srgbClr val="FFFFB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838200"/>
            <a:ext cx="7848600" cy="3995738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ESTUFA</a:t>
            </a:r>
            <a:endParaRPr lang="pt-BR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5076825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COBERTURA PROTETIVA DE ÁGUA SERIA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UM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GRANDE BENEFICIO PARA O CLIMA E SAUDE DA TERRA.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FUNCIONARIA COMO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UMA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GRANDE ESTUFA!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pt-BR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VANTAGENS DA COBERTURA</a:t>
            </a:r>
          </a:p>
        </p:txBody>
      </p:sp>
      <p:pic>
        <p:nvPicPr>
          <p:cNvPr id="285699" name="Picture 3" descr="Greenhouss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52700"/>
            <a:ext cx="7543800" cy="4067175"/>
          </a:xfrm>
          <a:prstGeom prst="rect">
            <a:avLst/>
          </a:prstGeom>
          <a:noFill/>
        </p:spPr>
      </p:pic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355600" y="12192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Vidas mais prolongadas e mais saudaveis: </a:t>
            </a: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304800" y="2819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Animais e plantas maiores.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304800" y="2422525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Temperatura uniforme no mundo, sem os extremos de calor e frio.         </a:t>
            </a: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1066800" y="15875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...proteção dos raios cosmicos.</a:t>
            </a: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1066800" y="19685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...pressão atmosferica mais alto.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0" name="Picture 4" descr="80_foot_sh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4400" cy="3328988"/>
          </a:xfrm>
          <a:prstGeom prst="rect">
            <a:avLst/>
          </a:prstGeom>
          <a:noFill/>
        </p:spPr>
      </p:pic>
      <p:pic>
        <p:nvPicPr>
          <p:cNvPr id="295941" name="Picture 5" descr="2_foot_moth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" y="3276600"/>
            <a:ext cx="4711700" cy="3319463"/>
          </a:xfrm>
          <a:prstGeom prst="rect">
            <a:avLst/>
          </a:prstGeom>
          <a:noFill/>
        </p:spPr>
      </p:pic>
      <p:pic>
        <p:nvPicPr>
          <p:cNvPr id="295942" name="Picture 6" descr="8_foot_bea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27425"/>
            <a:ext cx="4724400" cy="3330575"/>
          </a:xfrm>
          <a:prstGeom prst="rect">
            <a:avLst/>
          </a:prstGeom>
          <a:noFill/>
        </p:spPr>
      </p:pic>
      <p:pic>
        <p:nvPicPr>
          <p:cNvPr id="295943" name="Picture 7" descr="17_foot_rhin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0"/>
            <a:ext cx="4953000" cy="3489325"/>
          </a:xfrm>
          <a:prstGeom prst="rect">
            <a:avLst/>
          </a:prstGeom>
          <a:noFill/>
        </p:spPr>
      </p:pic>
      <p:sp>
        <p:nvSpPr>
          <p:cNvPr id="295948" name="Rectangle 12"/>
          <p:cNvSpPr>
            <a:spLocks noChangeArrowheads="1"/>
          </p:cNvSpPr>
          <p:nvPr/>
        </p:nvSpPr>
        <p:spPr bwMode="auto">
          <a:xfrm>
            <a:off x="38100" y="6184900"/>
            <a:ext cx="44577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295946" name="Text Box 10"/>
          <p:cNvSpPr txBox="1">
            <a:spLocks noChangeArrowheads="1"/>
          </p:cNvSpPr>
          <p:nvPr/>
        </p:nvSpPr>
        <p:spPr bwMode="auto">
          <a:xfrm>
            <a:off x="533400" y="61722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FFFFFF"/>
                </a:solidFill>
              </a:rPr>
              <a:t>Mariposa </a:t>
            </a:r>
            <a:r>
              <a:rPr lang="pt-BR" b="1" dirty="0">
                <a:solidFill>
                  <a:srgbClr val="FFFFFF"/>
                </a:solidFill>
              </a:rPr>
              <a:t>com </a:t>
            </a:r>
            <a:r>
              <a:rPr lang="pt-BR" b="1" dirty="0" smtClean="0">
                <a:solidFill>
                  <a:srgbClr val="FFFFFF"/>
                </a:solidFill>
              </a:rPr>
              <a:t>expansão </a:t>
            </a:r>
            <a:r>
              <a:rPr lang="pt-BR" b="1" dirty="0">
                <a:solidFill>
                  <a:srgbClr val="FFFFFF"/>
                </a:solidFill>
              </a:rPr>
              <a:t>das asas  60 cemtimetros</a:t>
            </a:r>
          </a:p>
        </p:txBody>
      </p:sp>
      <p:sp>
        <p:nvSpPr>
          <p:cNvPr id="295949" name="Rectangle 13"/>
          <p:cNvSpPr>
            <a:spLocks noChangeArrowheads="1"/>
          </p:cNvSpPr>
          <p:nvPr/>
        </p:nvSpPr>
        <p:spPr bwMode="auto">
          <a:xfrm>
            <a:off x="152400" y="838200"/>
            <a:ext cx="12192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152400" y="1219200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FFFFFF"/>
                </a:solidFill>
              </a:rPr>
              <a:t>Tubarão </a:t>
            </a:r>
            <a:r>
              <a:rPr lang="pt-BR" b="1" dirty="0">
                <a:solidFill>
                  <a:srgbClr val="FFFFFF"/>
                </a:solidFill>
              </a:rPr>
              <a:t>de 24 metros</a:t>
            </a:r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4343400" y="152400"/>
            <a:ext cx="1905000" cy="1600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295945" name="Text Box 9"/>
          <p:cNvSpPr txBox="1">
            <a:spLocks noChangeArrowheads="1"/>
          </p:cNvSpPr>
          <p:nvPr/>
        </p:nvSpPr>
        <p:spPr bwMode="auto">
          <a:xfrm>
            <a:off x="4572000" y="304800"/>
            <a:ext cx="152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FFFFFF"/>
                </a:solidFill>
              </a:rPr>
              <a:t>Rinoceronte</a:t>
            </a:r>
            <a:endParaRPr lang="pt-BR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FFFFFF"/>
                </a:solidFill>
              </a:rPr>
              <a:t>de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FFFFFF"/>
                </a:solidFill>
              </a:rPr>
              <a:t>5 metros</a:t>
            </a:r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7505700" y="5715000"/>
            <a:ext cx="1333500" cy="1003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7543800" y="5789613"/>
            <a:ext cx="1295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FFFFFF"/>
                </a:solidFill>
              </a:rPr>
              <a:t>Castor de 2,40 metros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2133600"/>
          </a:xfrm>
        </p:spPr>
        <p:txBody>
          <a:bodyPr/>
          <a:lstStyle/>
          <a:p>
            <a:r>
              <a:rPr lang="pt-BR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MODELO </a:t>
            </a:r>
            <a:r>
              <a:rPr lang="pt-BR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CRIACIONISTA</a:t>
            </a:r>
            <a:br>
              <a:rPr lang="pt-BR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Parte 1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04592"/>
            <a:ext cx="84582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 Seis Dias da Criação</a:t>
            </a:r>
          </a:p>
        </p:txBody>
      </p:sp>
      <p:pic>
        <p:nvPicPr>
          <p:cNvPr id="4" name="Picture 14" descr="Crea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832127"/>
            <a:ext cx="1501558" cy="1837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79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64" name="Picture 4" descr="hyperbaric_muse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5562600" y="381000"/>
            <a:ext cx="3276600" cy="2819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5613400" y="457200"/>
            <a:ext cx="3200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CC9900"/>
                </a:solidFill>
              </a:rPr>
              <a:t>Dr. Carl Baugh, “Museu de Evidencias </a:t>
            </a:r>
            <a:r>
              <a:rPr lang="pt-BR" sz="2800" b="1" dirty="0" smtClean="0">
                <a:solidFill>
                  <a:srgbClr val="CC9900"/>
                </a:solidFill>
              </a:rPr>
              <a:t>Criacionistas</a:t>
            </a:r>
            <a:r>
              <a:rPr lang="pt-BR" sz="2800" b="1" dirty="0">
                <a:solidFill>
                  <a:srgbClr val="CC9900"/>
                </a:solidFill>
              </a:rPr>
              <a:t>”, experimentou com cascaveis.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pt-BR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VANTAGENS DA COBERTURA</a:t>
            </a:r>
          </a:p>
        </p:txBody>
      </p:sp>
      <p:pic>
        <p:nvPicPr>
          <p:cNvPr id="293891" name="Picture 3" descr="Greenhouss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52700"/>
            <a:ext cx="7543800" cy="4067175"/>
          </a:xfrm>
          <a:prstGeom prst="rect">
            <a:avLst/>
          </a:prstGeom>
          <a:noFill/>
        </p:spPr>
      </p:pic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355600" y="12192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Vidas mais prolongadas e mais saudaveis: </a:t>
            </a: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304800" y="2819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Animais e plantas maiores.</a:t>
            </a:r>
          </a:p>
        </p:txBody>
      </p:sp>
      <p:sp>
        <p:nvSpPr>
          <p:cNvPr id="293894" name="Text Box 6"/>
          <p:cNvSpPr txBox="1">
            <a:spLocks noChangeArrowheads="1"/>
          </p:cNvSpPr>
          <p:nvPr/>
        </p:nvSpPr>
        <p:spPr bwMode="auto">
          <a:xfrm>
            <a:off x="304800" y="2422525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Temperatura uniforme no mundo, sem os extremos de calor e frio.         </a:t>
            </a:r>
          </a:p>
        </p:txBody>
      </p:sp>
      <p:sp>
        <p:nvSpPr>
          <p:cNvPr id="293895" name="Text Box 7"/>
          <p:cNvSpPr txBox="1">
            <a:spLocks noChangeArrowheads="1"/>
          </p:cNvSpPr>
          <p:nvPr/>
        </p:nvSpPr>
        <p:spPr bwMode="auto">
          <a:xfrm>
            <a:off x="4114800" y="28194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Clima sem chuva: Gên. 2:6.</a:t>
            </a:r>
          </a:p>
        </p:txBody>
      </p:sp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1066800" y="15875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...proteção dos raios cosmicos.</a:t>
            </a: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1066800" y="19685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...pressão atmosferica mais alto.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scro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900" y="381000"/>
            <a:ext cx="8153400" cy="62484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TERCERIO DIA DA CRIAÇÃO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66800" y="1619250"/>
            <a:ext cx="6934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  E disse Deus: Ajuntem-se as águas debaixo dos céus num lugar: e </a:t>
            </a:r>
            <a:r>
              <a:rPr lang="pt-BR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apareça a porção seca</a:t>
            </a: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e assim foi.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 E chamou Deus à porção seca Terra; e ao juntamento das águas chamou Mares; e viu Deus que era bom.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11 E disse Deus: Produza a terra erva verde, erva que dê semente, árvore frutífera que dê fruto segundo a sua espécie, cuja semente está nela sobre a terra: e assim foi.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 E a terra produziu erva, erva dando semente conforme a sua espécie, e a árvore frutífera, cuja semente está nela conforme a sua espécie; e viu Deus que era bom.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 E foi a tarde e a manhã, o dia terceiro.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9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Gên.  1:9-13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219200" y="5791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Formação das rochas de base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GrandCany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981200"/>
            <a:ext cx="6553200" cy="5237163"/>
          </a:xfrm>
          <a:prstGeom prst="rect">
            <a:avLst/>
          </a:prstGeom>
          <a:noFill/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Formação de rochas de base.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0200" y="4267200"/>
            <a:ext cx="6629400" cy="1057275"/>
            <a:chOff x="1008" y="2688"/>
            <a:chExt cx="4176" cy="666"/>
          </a:xfrm>
        </p:grpSpPr>
        <p:sp>
          <p:nvSpPr>
            <p:cNvPr id="110598" name="Line 6"/>
            <p:cNvSpPr>
              <a:spLocks noChangeShapeType="1"/>
            </p:cNvSpPr>
            <p:nvPr/>
          </p:nvSpPr>
          <p:spPr bwMode="auto">
            <a:xfrm flipV="1">
              <a:off x="2465" y="2688"/>
              <a:ext cx="2719" cy="6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 dirty="0">
                <a:solidFill>
                  <a:srgbClr val="000000"/>
                </a:solidFill>
              </a:endParaRPr>
            </a:p>
          </p:txBody>
        </p:sp>
        <p:sp>
          <p:nvSpPr>
            <p:cNvPr id="110599" name="Line 7"/>
            <p:cNvSpPr>
              <a:spLocks noChangeShapeType="1"/>
            </p:cNvSpPr>
            <p:nvPr/>
          </p:nvSpPr>
          <p:spPr bwMode="auto">
            <a:xfrm flipH="1" flipV="1">
              <a:off x="1008" y="2736"/>
              <a:ext cx="1457" cy="6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b="1">
                <a:solidFill>
                  <a:srgbClr val="000000"/>
                </a:solidFill>
              </a:endParaRPr>
            </a:p>
          </p:txBody>
        </p:sp>
      </p:grp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304800" y="1984375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Rochas sedimentários formadas sem evidência de vida.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304800" y="15240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Rochas metamórficas formadas.             </a:t>
            </a: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04800" y="1066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Rochas magmáticas formadas.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  <p:bldP spid="110601" grpId="0"/>
      <p:bldP spid="1106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Sscro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" y="381000"/>
            <a:ext cx="8153400" cy="6248400"/>
          </a:xfrm>
          <a:prstGeom prst="rect">
            <a:avLst/>
          </a:prstGeom>
          <a:noFill/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TERCERIO DIA DA CRIAÇÃO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104900" y="1571625"/>
            <a:ext cx="6934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  E disse Deus: Ajuntem-se as águas debaixo dos céus num lugar: e apareça a porção seca; e assim foi.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 E chamou Deus à porção seca Terra; e ao juntamento das águas chamou Mares; e viu Deus que era bom.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11 E disse Deus: Produza a terra erva verde, erva que dê semente, </a:t>
            </a:r>
            <a:r>
              <a:rPr lang="pt-BR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árvore frutífera</a:t>
            </a: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que dê </a:t>
            </a:r>
            <a:r>
              <a:rPr lang="pt-BR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fruto segundo a sua espécie</a:t>
            </a: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cuja semente está nela sobre a terra: e assim foi.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 E a terra produziu erva, erva dando semente </a:t>
            </a:r>
            <a:r>
              <a:rPr lang="pt-BR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conforme a sua espécie</a:t>
            </a: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e a árvore frutífera, cuja semente está nela </a:t>
            </a:r>
            <a:r>
              <a:rPr lang="pt-BR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conforme a sua espécie</a:t>
            </a: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e viu Deus que era bom.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 E foi a tarde e a manhã, o dia terceiro.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9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Gên.  1:9-13 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231900" y="5867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Limitação de variação entre os espécies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scro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" y="381000"/>
            <a:ext cx="8153400" cy="62484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QUINTO DIA DA CRIAÇÃO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81100" y="1568450"/>
            <a:ext cx="6781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  E disse Deus: Produzam as águas abundantemente répteis de alma vivente; e voem as aves sobre a face da expansão dos céus.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21  E Deus criou as grandes baleias, e todo o réptil de alma vivente que as águas abundantemente </a:t>
            </a:r>
            <a:r>
              <a:rPr lang="pt-BR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produziram conforme as suas espécies</a:t>
            </a: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e toda a ave de asas </a:t>
            </a:r>
            <a:r>
              <a:rPr lang="pt-BR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conforme a sua espécie</a:t>
            </a: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e viu Deus que era bom.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22  E Deus os abençoou, dizendo: Frutificai e multiplicai-vos, e enchei as águas nos mares; e as aves se multipliquem na terra.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23  E foi a tarde e a manhã, o dia quinto.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9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Gên.  1:20-23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31900" y="5867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Limitação de variação entre os espécies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scro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" y="381000"/>
            <a:ext cx="8153400" cy="624840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16000" y="1495425"/>
            <a:ext cx="7086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24  E disse Deus: Produza a terra alma vivente </a:t>
            </a:r>
            <a:r>
              <a:rPr lang="pt-BR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conforme a sua espécie</a:t>
            </a: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gado, e répteis e feras da terra </a:t>
            </a:r>
            <a:r>
              <a:rPr lang="pt-BR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conforme a sua espécie</a:t>
            </a: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e assim foi.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25  E fez Deus as feras da terra </a:t>
            </a:r>
            <a:r>
              <a:rPr lang="pt-BR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conforme a sua espécie</a:t>
            </a: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e o gado </a:t>
            </a:r>
            <a:r>
              <a:rPr lang="pt-BR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conforme a sua espécie</a:t>
            </a: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e todo o réptil da terra </a:t>
            </a:r>
            <a:r>
              <a:rPr lang="pt-BR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conforme a sua espécie</a:t>
            </a: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e viu Deus que era bom.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26  E disse Deus: Façamos o homem à nossa imagem, conforme a nossa semelhança; e domine sobre os peixes do mar, e sobre as aves dos céus, e sobre o gado, e sobre toda a terra, e sobre todo o réptil que se move sobre a terra.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27  E criou Deus o homem à sua imagem: à imagem de Deus o criou; homem e mulher os criou.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28  E Deus os abençoou, e Deus lhes disse: Frutificai e multiplicai-vos, e enchei a terra, e sujeitai-a; e dominai sobre os peixes do mar e sobre as aves dos céus, e sobre todo o animal que se move sobre a terra.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29  E disse Deus: Eis que vos tenho dado toda a erva que dê semente, que está sobre a face de toda a terra; e toda a árvore, em que há fruto que dê semente, servos-á para mantimento.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30  E a todo o animal da terra, e a toda a ave dos céus, e a todo o réptil da terra, em que há alma vivente, toda a erva verde será para mantimento; e assim foi.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31  E viu Deus tudo quanto tinha feito, e eis que era muito bom; e foi a tarde e a manhã, o dia sexto.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Gên.  </a:t>
            </a:r>
            <a:r>
              <a:rPr lang="pt-BR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1:24-31</a:t>
            </a:r>
            <a:endParaRPr lang="pt-BR" sz="13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SEXTO DIA DA CRIAÇÃO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231900" y="58674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Dez vezes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fala “conforme a sua espécie.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153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Vida somente produzira a sua espécie.  Há muita variação, mas também há limites.</a:t>
            </a:r>
          </a:p>
        </p:txBody>
      </p:sp>
      <p:pic>
        <p:nvPicPr>
          <p:cNvPr id="118790" name="Picture 6" descr="Imagem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76575"/>
            <a:ext cx="4648200" cy="3778250"/>
          </a:xfrm>
          <a:prstGeom prst="rect">
            <a:avLst/>
          </a:prstGeom>
          <a:noFill/>
        </p:spPr>
      </p:pic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685800" y="22098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Deus criou um “espécie” de cavalo que deu origem para vários outros tipos.</a:t>
            </a:r>
          </a:p>
        </p:txBody>
      </p:sp>
      <p:pic>
        <p:nvPicPr>
          <p:cNvPr id="118791" name="Picture 7" descr="Imagem4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1900238"/>
            <a:ext cx="7848600" cy="4957762"/>
          </a:xfrm>
          <a:prstGeom prst="rect">
            <a:avLst/>
          </a:prstGeom>
          <a:noFill/>
        </p:spPr>
      </p:pic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685800" y="6172200"/>
            <a:ext cx="7848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2133600" y="6400800"/>
            <a:ext cx="4648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1066800" y="6276975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</a:rPr>
              <a:t>Muitos diferentes, mas todos cavalos.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/>
      <p:bldP spid="118795" grpId="0" animBg="1"/>
      <p:bldP spid="118797" grpId="0" animBg="1"/>
      <p:bldP spid="1187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0" name="Picture 8" descr="Do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32138"/>
            <a:ext cx="4343400" cy="3725862"/>
          </a:xfrm>
          <a:prstGeom prst="rect">
            <a:avLst/>
          </a:prstGeom>
          <a:noFill/>
        </p:spPr>
      </p:pic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1534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Vida somente produzira a sua espécie.  Há muita variação, mas também há limites.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762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Deus criou um “espécie” de cachorro que deu origem para vários outros tipos.</a:t>
            </a:r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1600200" y="6172200"/>
            <a:ext cx="5943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pic>
        <p:nvPicPr>
          <p:cNvPr id="120841" name="Picture 9" descr="Imagem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3912" y="1777131"/>
            <a:ext cx="5486400" cy="4748213"/>
          </a:xfrm>
          <a:prstGeom prst="rect">
            <a:avLst/>
          </a:prstGeom>
          <a:noFill/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819150" y="6276975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Muitos diferentes, mas todos cachorros.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  <p:bldP spid="120838" grpId="0" animBg="1"/>
      <p:bldP spid="1208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Darwin achou muitos variações dos tentilhões, mas todos são tentilhões!</a:t>
            </a:r>
          </a:p>
        </p:txBody>
      </p:sp>
      <p:pic>
        <p:nvPicPr>
          <p:cNvPr id="116740" name="Picture 4" descr="Imagem4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43050"/>
            <a:ext cx="9142412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05000" y="58674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  A Época Glacial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905000" y="22098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pt-BR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Os Seis Dias da Criação</a:t>
            </a:r>
          </a:p>
        </p:txBody>
      </p:sp>
      <p:pic>
        <p:nvPicPr>
          <p:cNvPr id="3086" name="Picture 14" descr="Crea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112963"/>
            <a:ext cx="795338" cy="973137"/>
          </a:xfrm>
          <a:prstGeom prst="rect">
            <a:avLst/>
          </a:prstGeom>
          <a:noFill/>
        </p:spPr>
      </p:pic>
      <p:pic>
        <p:nvPicPr>
          <p:cNvPr id="3089" name="Picture 17" descr="00Ice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200" y="5676900"/>
            <a:ext cx="901700" cy="836613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0" y="2209800"/>
            <a:ext cx="678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AutoNum type="arabicPeriod"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 Seis Dias da Criação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782762"/>
          </a:xfrm>
        </p:spPr>
        <p:txBody>
          <a:bodyPr/>
          <a:lstStyle/>
          <a:p>
            <a:r>
              <a:rPr lang="pt-BR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Há Cinco Eventos Necessários Para Entender Nosso Mundo</a:t>
            </a:r>
            <a:br>
              <a:rPr lang="pt-BR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t-BR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 Hoje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4876800"/>
            <a:ext cx="5791200" cy="609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pt-BR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4.  A Torre de Babel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905000" y="30988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 A Queda do Homem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0" y="40767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 O Dilúvio Mundial</a:t>
            </a:r>
          </a:p>
        </p:txBody>
      </p:sp>
      <p:pic>
        <p:nvPicPr>
          <p:cNvPr id="3087" name="Picture 15" descr="00Fal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7900" y="2946400"/>
            <a:ext cx="800100" cy="819150"/>
          </a:xfrm>
          <a:prstGeom prst="rect">
            <a:avLst/>
          </a:prstGeom>
          <a:noFill/>
        </p:spPr>
      </p:pic>
      <p:pic>
        <p:nvPicPr>
          <p:cNvPr id="3088" name="Picture 16" descr="00Floo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0" y="3873500"/>
            <a:ext cx="838200" cy="812800"/>
          </a:xfrm>
          <a:prstGeom prst="rect">
            <a:avLst/>
          </a:prstGeom>
          <a:noFill/>
        </p:spPr>
      </p:pic>
      <p:pic>
        <p:nvPicPr>
          <p:cNvPr id="3090" name="Picture 18" descr="00Tow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7900" y="4762500"/>
            <a:ext cx="83502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9" grpId="0"/>
      <p:bldP spid="3081" grpId="0"/>
      <p:bldP spid="3075" grpId="0" build="p"/>
      <p:bldP spid="3077" grpId="0"/>
      <p:bldP spid="30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Todos os animais e plantas reproduzem conforme a sua espécie.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04800" y="1676400"/>
          <a:ext cx="4114800" cy="2982913"/>
        </p:xfrm>
        <a:graphic>
          <a:graphicData uri="http://schemas.openxmlformats.org/presentationml/2006/ole">
            <p:oleObj spid="_x0000_s4104" name="Drawing" r:id="rId3" imgW="4781550" imgH="3467100" progId="WPDraw30.Drawing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419600" y="1676400"/>
          <a:ext cx="4267200" cy="2998788"/>
        </p:xfrm>
        <a:graphic>
          <a:graphicData uri="http://schemas.openxmlformats.org/presentationml/2006/ole">
            <p:oleObj spid="_x0000_s4105" name="Drawing" r:id="rId4" imgW="4943475" imgH="3476625" progId="WPDraw30.Drawing">
              <p:embed/>
            </p:oleObj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1000" y="5016500"/>
            <a:ext cx="8305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Homem é sempre homem, cavalo é sempre cavalo, cão é sempre cão, gato é sempre gato, borboleta é sempre borboleta, etc.</a:t>
            </a:r>
          </a:p>
        </p:txBody>
      </p:sp>
      <p:pic>
        <p:nvPicPr>
          <p:cNvPr id="4107" name="Picture 11" descr="Know a Tree by Its Fruit | P2AL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6792"/>
            <a:ext cx="9089010" cy="5112568"/>
          </a:xfrm>
          <a:prstGeom prst="rect">
            <a:avLst/>
          </a:prstGeom>
          <a:noFill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898" y="1948005"/>
            <a:ext cx="28398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988840"/>
            <a:ext cx="5069706" cy="25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6" name="Picture 16" descr="Number of Ato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  <p:sp>
        <p:nvSpPr>
          <p:cNvPr id="112659" name="Rectangle 19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304800" y="76200"/>
            <a:ext cx="8610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número de átomos no universo conhecido: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153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Vida somente produzira a sua espécie.  Há muita variação, mas também há limites.</a:t>
            </a:r>
          </a:p>
        </p:txBody>
      </p:sp>
      <p:pic>
        <p:nvPicPr>
          <p:cNvPr id="113667" name="Picture 3" descr="Do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2411413"/>
            <a:ext cx="6972300" cy="3827462"/>
          </a:xfrm>
          <a:prstGeom prst="rect">
            <a:avLst/>
          </a:prstGeom>
          <a:noFill/>
        </p:spPr>
      </p:pic>
      <p:pic>
        <p:nvPicPr>
          <p:cNvPr id="113668" name="Picture 4" descr="Number of el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  <p:sp>
        <p:nvSpPr>
          <p:cNvPr id="113683" name="Rectangle 19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304800" y="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número de elétrons que pode caber no universo conhecido: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05" name="Picture 17" descr="Number of child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342900" y="152400"/>
            <a:ext cx="8458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número de crianças que um homem e uma mulher poderia ter sem duas crianças parecer igual: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Sscro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" y="381000"/>
            <a:ext cx="8153400" cy="6248400"/>
          </a:xfrm>
          <a:prstGeom prst="rect">
            <a:avLst/>
          </a:prstGeom>
          <a:noFill/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016000" y="1509713"/>
            <a:ext cx="7086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24  E disse Deus: Produza a terra alma vivente conforme a sua espécie; gado, e répteis e feras da terra conforme a sua espécie; e assim foi.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25  E fez Deus as feras da terra conforme a sua espécie, e o gado conforme a sua espécie, e todo o réptil da terra conforme a sua espécie; e viu Deus que era bom.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26  E disse Deus: </a:t>
            </a:r>
            <a:r>
              <a:rPr lang="pt-BR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Façamos o homem à nossa imagem</a:t>
            </a: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conforme a nossa semelhança; e domine sobre os peixes do mar, e sobre as aves dos céus, e sobre o gado, e sobre toda a terra, e sobre todo o réptil que se move sobre a terra.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27  E criou Deus o homem à sua imagem: à imagem de Deus o criou; homem e mulher os criou.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28  E Deus os abençoou, e Deus lhes disse: Frutificai e multiplicai-vos, e enchei a terra, e sujeitai-a; e dominai sobre os peixes do mar e sobre as aves dos céus, e sobre todo o animal que se move sobre a terra.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29  E disse Deus: Eis que vos tenho dado toda a erva que dê semente, que está sobre a face de toda a terra; e toda a árvore, em que há fruto que dê semente, servos-á para mantimento.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30  E a todo o animal da terra, e a toda a ave dos céus, e a todo o réptil da terra, em que há alma vivente, toda a erva verde será para mantimento; e assim foi.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31  E viu Deus tudo quanto tinha feito, e eis que era muito bom; e foi a tarde e a manhã, o dia sexto.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Gên.  </a:t>
            </a:r>
            <a:r>
              <a:rPr lang="pt-BR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1:24-31</a:t>
            </a:r>
            <a:endParaRPr lang="pt-BR" sz="13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SEXTO DIA DA CRIAÇÃO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231900" y="5791200"/>
            <a:ext cx="662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Deus criou o homem de ser diferente do que os animais.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75" name="Picture 23" descr="HomanEspec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2413" cy="7058025"/>
          </a:xfrm>
          <a:prstGeom prst="rect">
            <a:avLst/>
          </a:prstGeom>
          <a:noFill/>
        </p:spPr>
      </p:pic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5362575" y="30480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Deus fez o homem especial!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5473700" y="1616075"/>
            <a:ext cx="35052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pt-BR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disse Deus: </a:t>
            </a:r>
            <a:r>
              <a:rPr lang="pt-B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Façamos o homem à nossa imagem</a:t>
            </a:r>
            <a:r>
              <a:rPr lang="pt-BR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conforme a nossa semelhança; e domine sobre os peixes do mar, e sobre as aves dos céus, e sobre o gado, e sobre toda a terra, e sobre todo o réptil que se move sobre a terra.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 criou Deus o homem à sua imagem: à imagem de Deus o criou; homem e mulher os criou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.”</a:t>
            </a:r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 rot="-1268642">
            <a:off x="1143000" y="5208588"/>
            <a:ext cx="1676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000000"/>
                </a:solidFill>
              </a:rPr>
              <a:t>DEUS CRIOU TODOS OS ANIMAIS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3162300" y="20955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</a:rPr>
              <a:t>DEUS ME FEZ ESPECIAL</a:t>
            </a:r>
          </a:p>
        </p:txBody>
      </p:sp>
      <p:sp>
        <p:nvSpPr>
          <p:cNvPr id="125974" name="Text Box 22"/>
          <p:cNvSpPr txBox="1">
            <a:spLocks noChangeArrowheads="1"/>
          </p:cNvSpPr>
          <p:nvPr/>
        </p:nvSpPr>
        <p:spPr bwMode="auto">
          <a:xfrm rot="-1162449">
            <a:off x="2743200" y="4572000"/>
            <a:ext cx="1676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</a:rPr>
              <a:t>DEUS CRIOU O HOMEN NA SUA IMAGEM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cia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633"/>
            <a:ext cx="5508104" cy="6830368"/>
          </a:xfrm>
          <a:prstGeom prst="rect">
            <a:avLst/>
          </a:prstGeom>
        </p:spPr>
      </p:pic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5638800" y="180975"/>
            <a:ext cx="350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Apesar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que os filmes, revistas e alguns pesquisadores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querem nos fazer acreditar,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os animais não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chegam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perto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inteligência do homem.</a:t>
            </a:r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5638800" y="3321050"/>
            <a:ext cx="350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 homem não é um animal!!</a:t>
            </a:r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5638800" y="4375150"/>
            <a:ext cx="350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 é uma criação especial, com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um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relacionamento e responsabilidades </a:t>
            </a:r>
            <a:r>
              <a:rPr lang="pt-B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únicas </a:t>
            </a: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 com Deus.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29736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EU POSSO PENSAR, COMPOR MÚSICA, CONSTRUIR PONTES, PILOTAR AVIÕES E FAZER COMPUTADORES! O QUE VOCÊ PODE FAZER?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1" grpId="0"/>
      <p:bldP spid="126992" grpId="0"/>
      <p:bldP spid="12699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scro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8153400" cy="62484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SETIMO DIA DA CRIAÇÃO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16000" y="1574800"/>
            <a:ext cx="6858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Assim o céus, a terra e todo o seu exército foram acabados.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  E havendo Deus acabado no dia sétimo a obra que fizera, descansou no sétimo dia de toda a sua obra, que tinha feito.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 E abençoou Deus o dia sétimo, e o santificou; porque nele 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descansou de toda a sua obra</a:t>
            </a: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que Deus criara e fizera.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Gên.  2:1-3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66800" y="5562600"/>
            <a:ext cx="6629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sétimo dia a primeira lei da termodinâmica entrou em vigor: nada pode ser criado, nem destruído.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9" name="Picture 5" descr="TimesSea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30325"/>
            <a:ext cx="6934200" cy="5494338"/>
          </a:xfrm>
          <a:prstGeom prst="rect">
            <a:avLst/>
          </a:prstGeom>
          <a:noFill/>
        </p:spPr>
      </p:pic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pt-BR" b="1" dirty="0"/>
              <a:t>Criação de Tempos e Estações</a:t>
            </a: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1295400" y="19446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latin typeface="Arial Black" pitchFamily="34" charset="0"/>
              </a:rPr>
              <a:t>DIA</a:t>
            </a:r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1295400" y="34813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latin typeface="Arial Black" pitchFamily="34" charset="0"/>
              </a:rPr>
              <a:t>MÊS</a:t>
            </a: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1308100" y="50561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>
                <a:solidFill>
                  <a:srgbClr val="000000"/>
                </a:solidFill>
                <a:latin typeface="Arial Black" pitchFamily="34" charset="0"/>
              </a:rPr>
              <a:t>ANO</a:t>
            </a:r>
          </a:p>
        </p:txBody>
      </p:sp>
      <p:sp>
        <p:nvSpPr>
          <p:cNvPr id="313353" name="Text Box 9"/>
          <p:cNvSpPr txBox="1">
            <a:spLocks noChangeArrowheads="1"/>
          </p:cNvSpPr>
          <p:nvPr/>
        </p:nvSpPr>
        <p:spPr bwMode="auto">
          <a:xfrm>
            <a:off x="5753100" y="187325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</a:rPr>
              <a:t>UMA ROTAÇÃO DA TERRA</a:t>
            </a:r>
          </a:p>
        </p:txBody>
      </p:sp>
      <p:sp>
        <p:nvSpPr>
          <p:cNvPr id="313354" name="Text Box 10"/>
          <p:cNvSpPr txBox="1">
            <a:spLocks noChangeArrowheads="1"/>
          </p:cNvSpPr>
          <p:nvPr/>
        </p:nvSpPr>
        <p:spPr bwMode="auto">
          <a:xfrm>
            <a:off x="5740400" y="5105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</a:rPr>
              <a:t>TERRA E SOL</a:t>
            </a:r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5753100" y="35194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000000"/>
                </a:solidFill>
              </a:rPr>
              <a:t>TERRA E LUA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/>
      <p:bldP spid="313351" grpId="0"/>
      <p:bldP spid="313352" grpId="0"/>
      <p:bldP spid="313353" grpId="0"/>
      <p:bldP spid="313354" grpId="0"/>
      <p:bldP spid="31335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3" name="Picture 5" descr="TimesSeas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1219200" y="457200"/>
            <a:ext cx="4648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>
                <a:solidFill>
                  <a:srgbClr val="CC9900"/>
                </a:solidFill>
                <a:latin typeface="Arial Rounded MT Bold" pitchFamily="34" charset="0"/>
              </a:rPr>
              <a:t>De onde recebemos o conceito da “semana”?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Sscro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" y="304800"/>
            <a:ext cx="8153400" cy="62484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SEGUNDO DIA DA CRIAÇÃO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181100" y="1736725"/>
            <a:ext cx="6781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  E disse Deus: Haja uma expansão no meio das águas, e haja 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separação entre águas e águas</a:t>
            </a: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  E fez Deus a expansão, e fez separação entre as águas que estavam 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debaixo da expansão e as águas que estavam sobre a expansão</a:t>
            </a: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e assim foi.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  E chamou Deus à 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expansão Céus</a:t>
            </a: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e foi a tarde e a manhã, o dia segundo.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Gên.  1:6-8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90600" y="57912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Criação de uma cobertura de água 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7" name="Picture 5" descr="TimesSeas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</p:spPr>
      </p:pic>
      <p:sp>
        <p:nvSpPr>
          <p:cNvPr id="315398" name="Text Box 6"/>
          <p:cNvSpPr txBox="1">
            <a:spLocks noChangeArrowheads="1"/>
          </p:cNvSpPr>
          <p:nvPr/>
        </p:nvSpPr>
        <p:spPr bwMode="auto">
          <a:xfrm rot="-419217">
            <a:off x="4114800" y="2286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000" b="1">
                <a:solidFill>
                  <a:srgbClr val="FFFFFF"/>
                </a:solidFill>
              </a:rPr>
              <a:t>Santa Bíblia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533400" y="7620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3600" b="1">
                <a:solidFill>
                  <a:srgbClr val="000000"/>
                </a:solidFill>
                <a:latin typeface="Arial Black" pitchFamily="34" charset="0"/>
              </a:rPr>
              <a:t>SEMANA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6083300" y="6731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3600" b="1">
                <a:solidFill>
                  <a:srgbClr val="000000"/>
                </a:solidFill>
              </a:rPr>
              <a:t>7 DIAS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1600200" y="3352800"/>
            <a:ext cx="6400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000000"/>
                </a:solidFill>
              </a:rPr>
              <a:t>“Porque em seis dias fez o SENHOR os céus e a terra, o mar e tudo que neles há, e ao sétimo dia descansou; portanto abençoou o SENHOR o dia do sábado, e o santificou.”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000000"/>
                </a:solidFill>
              </a:rPr>
              <a:t>Êxodo 20:11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Importância</a:t>
            </a:r>
            <a:b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da Semana de Criação</a:t>
            </a:r>
          </a:p>
        </p:txBody>
      </p:sp>
      <p:pic>
        <p:nvPicPr>
          <p:cNvPr id="16388" name="Picture 4" descr="Creat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" y="63500"/>
            <a:ext cx="2039938" cy="2497138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46100" y="5486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7a Dia:  Primeira Lei da Termodinâmica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149600" y="3632200"/>
            <a:ext cx="518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Vida somente produzira a sua espécie.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57200" y="2794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3a-4a Dia:  Rochas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sedimentárias </a:t>
            </a: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sem evidência de vida.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69900" y="1981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2a Dia:  Cobertura de Água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149600" y="4394200"/>
            <a:ext cx="518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Deus criou o </a:t>
            </a:r>
            <a:r>
              <a:rPr lang="pt-BR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homem </a:t>
            </a:r>
            <a:r>
              <a:rPr lang="pt-BR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 algo </a:t>
            </a: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especial.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578100" y="59436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Tempos e Estações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  <p:bldP spid="16392" grpId="0"/>
      <p:bldP spid="16394" grpId="0"/>
      <p:bldP spid="163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0133"/>
            <a:ext cx="8229600" cy="1782763"/>
          </a:xfrm>
        </p:spPr>
        <p:txBody>
          <a:bodyPr/>
          <a:lstStyle/>
          <a:p>
            <a: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- Cobertura de Água -</a:t>
            </a:r>
            <a:b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“</a:t>
            </a:r>
            <a:r>
              <a:rPr lang="pt-BR" sz="36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separação entre águas e águas</a:t>
            </a:r>
            <a:r>
              <a:rPr lang="pt-BR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</a:p>
        </p:txBody>
      </p:sp>
      <p:pic>
        <p:nvPicPr>
          <p:cNvPr id="6148" name="Picture 4" descr="Canapy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850" y="2514600"/>
            <a:ext cx="3409950" cy="3409950"/>
          </a:xfrm>
          <a:prstGeom prst="rect">
            <a:avLst/>
          </a:prstGeom>
          <a:noFill/>
        </p:spPr>
      </p:pic>
      <p:pic>
        <p:nvPicPr>
          <p:cNvPr id="6149" name="Picture 5" descr="World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819400"/>
            <a:ext cx="2895600" cy="2860675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168400" y="6019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Primeiro Dia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524500" y="60198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Segundo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pt-BR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 VANTAGENS DA COBERTURA</a:t>
            </a:r>
          </a:p>
        </p:txBody>
      </p:sp>
      <p:pic>
        <p:nvPicPr>
          <p:cNvPr id="8197" name="Picture 5" descr="Greenhouss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52700"/>
            <a:ext cx="7543800" cy="4067175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55600" y="1219200"/>
            <a:ext cx="589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Vidas mais prolongadas e mais saudáveis: </a:t>
            </a: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066800" y="15875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...proteção dos raios cosmicos.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199" grpId="1"/>
      <p:bldP spid="8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2011362"/>
          </a:xfrm>
        </p:spPr>
        <p:txBody>
          <a:bodyPr/>
          <a:lstStyle/>
          <a:p>
            <a:r>
              <a:rPr lang="pt-BR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 tempo </a:t>
            </a:r>
            <a:r>
              <a:rPr lang="pt-B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 </a:t>
            </a:r>
            <a:r>
              <a:rPr lang="pt-BR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vida registrado na Bíblia, começando com os patriarcas </a:t>
            </a:r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antes do dilúvio</a:t>
            </a:r>
            <a:r>
              <a:rPr lang="pt-BR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é muito alto.  Note que houve uma queda dramática depois do dilúvio.  Isso é evidência que alguma coisa muito dramática </a:t>
            </a:r>
            <a:r>
              <a:rPr lang="pt-B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que aconteceu </a:t>
            </a:r>
            <a:r>
              <a:rPr lang="pt-BR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na história do mundo.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2267744" y="1066800"/>
            <a:ext cx="2609056" cy="214617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b="1">
              <a:solidFill>
                <a:srgbClr val="000000"/>
              </a:solidFill>
            </a:endParaRPr>
          </a:p>
        </p:txBody>
      </p:sp>
      <p:grpSp>
        <p:nvGrpSpPr>
          <p:cNvPr id="8" name="Group 103"/>
          <p:cNvGrpSpPr/>
          <p:nvPr/>
        </p:nvGrpSpPr>
        <p:grpSpPr>
          <a:xfrm>
            <a:off x="-36512" y="2441599"/>
            <a:ext cx="9095124" cy="4443785"/>
            <a:chOff x="30822" y="1263873"/>
            <a:chExt cx="9095124" cy="4443785"/>
          </a:xfrm>
        </p:grpSpPr>
        <p:pic>
          <p:nvPicPr>
            <p:cNvPr id="9" name="Content Placeholder 5" descr="Ages Decline2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822" y="1443518"/>
              <a:ext cx="9095124" cy="4069314"/>
            </a:xfrm>
            <a:prstGeom prst="rect">
              <a:avLst/>
            </a:prstGeom>
          </p:spPr>
        </p:pic>
        <p:grpSp>
          <p:nvGrpSpPr>
            <p:cNvPr id="10" name="Group 101"/>
            <p:cNvGrpSpPr/>
            <p:nvPr/>
          </p:nvGrpSpPr>
          <p:grpSpPr>
            <a:xfrm>
              <a:off x="131852" y="2032570"/>
              <a:ext cx="1095050" cy="2725584"/>
              <a:chOff x="131852" y="2032570"/>
              <a:chExt cx="1095050" cy="2725584"/>
            </a:xfrm>
          </p:grpSpPr>
          <p:sp>
            <p:nvSpPr>
              <p:cNvPr id="76" name="TextBox 4"/>
              <p:cNvSpPr txBox="1"/>
              <p:nvPr/>
            </p:nvSpPr>
            <p:spPr>
              <a:xfrm>
                <a:off x="131852" y="2032570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1000</a:t>
                </a:r>
                <a:endParaRPr lang="en-US" sz="1600" dirty="0"/>
              </a:p>
            </p:txBody>
          </p:sp>
          <p:sp>
            <p:nvSpPr>
              <p:cNvPr id="77" name="TextBox 5"/>
              <p:cNvSpPr txBox="1"/>
              <p:nvPr/>
            </p:nvSpPr>
            <p:spPr>
              <a:xfrm>
                <a:off x="234592" y="2303616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900</a:t>
                </a:r>
                <a:endParaRPr lang="en-US" sz="1600" dirty="0"/>
              </a:p>
            </p:txBody>
          </p:sp>
          <p:sp>
            <p:nvSpPr>
              <p:cNvPr id="78" name="TextBox 6"/>
              <p:cNvSpPr txBox="1"/>
              <p:nvPr/>
            </p:nvSpPr>
            <p:spPr>
              <a:xfrm>
                <a:off x="236302" y="2545422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800</a:t>
                </a:r>
                <a:endParaRPr lang="en-US" sz="1600" dirty="0"/>
              </a:p>
            </p:txBody>
          </p:sp>
          <p:sp>
            <p:nvSpPr>
              <p:cNvPr id="79" name="TextBox 7"/>
              <p:cNvSpPr txBox="1"/>
              <p:nvPr/>
            </p:nvSpPr>
            <p:spPr>
              <a:xfrm>
                <a:off x="224318" y="2795920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700</a:t>
                </a:r>
                <a:endParaRPr lang="en-US" sz="1600" dirty="0"/>
              </a:p>
            </p:txBody>
          </p:sp>
          <p:sp>
            <p:nvSpPr>
              <p:cNvPr id="80" name="TextBox 8"/>
              <p:cNvSpPr txBox="1"/>
              <p:nvPr/>
            </p:nvSpPr>
            <p:spPr>
              <a:xfrm>
                <a:off x="226028" y="3069898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600</a:t>
                </a:r>
                <a:endParaRPr lang="en-US" sz="1600" dirty="0"/>
              </a:p>
            </p:txBody>
          </p:sp>
          <p:sp>
            <p:nvSpPr>
              <p:cNvPr id="81" name="TextBox 9"/>
              <p:cNvSpPr txBox="1"/>
              <p:nvPr/>
            </p:nvSpPr>
            <p:spPr>
              <a:xfrm>
                <a:off x="226028" y="3329320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500</a:t>
                </a:r>
                <a:endParaRPr lang="en-US" sz="1600" dirty="0"/>
              </a:p>
            </p:txBody>
          </p:sp>
          <p:sp>
            <p:nvSpPr>
              <p:cNvPr id="82" name="TextBox 10"/>
              <p:cNvSpPr txBox="1"/>
              <p:nvPr/>
            </p:nvSpPr>
            <p:spPr>
              <a:xfrm>
                <a:off x="226028" y="3612222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400</a:t>
                </a:r>
                <a:endParaRPr lang="en-US" sz="1600" dirty="0"/>
              </a:p>
            </p:txBody>
          </p:sp>
          <p:sp>
            <p:nvSpPr>
              <p:cNvPr id="83" name="TextBox 11"/>
              <p:cNvSpPr txBox="1"/>
              <p:nvPr/>
            </p:nvSpPr>
            <p:spPr>
              <a:xfrm>
                <a:off x="228600" y="3886200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300</a:t>
                </a:r>
                <a:endParaRPr lang="en-US" sz="1600" dirty="0"/>
              </a:p>
            </p:txBody>
          </p:sp>
          <p:sp>
            <p:nvSpPr>
              <p:cNvPr id="84" name="TextBox 12"/>
              <p:cNvSpPr txBox="1"/>
              <p:nvPr/>
            </p:nvSpPr>
            <p:spPr>
              <a:xfrm>
                <a:off x="228600" y="4155896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200</a:t>
                </a:r>
                <a:endParaRPr lang="en-US" sz="1600" dirty="0"/>
              </a:p>
            </p:txBody>
          </p:sp>
          <p:sp>
            <p:nvSpPr>
              <p:cNvPr id="85" name="TextBox 13"/>
              <p:cNvSpPr txBox="1"/>
              <p:nvPr/>
            </p:nvSpPr>
            <p:spPr>
              <a:xfrm>
                <a:off x="215754" y="4419600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 smtClean="0"/>
                  <a:t>100</a:t>
                </a:r>
                <a:endParaRPr lang="en-US" sz="1600" dirty="0"/>
              </a:p>
            </p:txBody>
          </p:sp>
        </p:grpSp>
        <p:sp>
          <p:nvSpPr>
            <p:cNvPr id="11" name="TextBox 14"/>
            <p:cNvSpPr txBox="1"/>
            <p:nvPr/>
          </p:nvSpPr>
          <p:spPr>
            <a:xfrm>
              <a:off x="325348" y="472440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0</a:t>
              </a:r>
              <a:endParaRPr lang="en-US" sz="1600" dirty="0"/>
            </a:p>
          </p:txBody>
        </p:sp>
        <p:sp>
          <p:nvSpPr>
            <p:cNvPr id="12" name="TextBox 34"/>
            <p:cNvSpPr txBox="1"/>
            <p:nvPr/>
          </p:nvSpPr>
          <p:spPr>
            <a:xfrm rot="3042892">
              <a:off x="4434621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-1000</a:t>
              </a:r>
              <a:endParaRPr lang="en-US" sz="1600" dirty="0"/>
            </a:p>
          </p:txBody>
        </p:sp>
        <p:sp>
          <p:nvSpPr>
            <p:cNvPr id="13" name="TextBox 35"/>
            <p:cNvSpPr txBox="1"/>
            <p:nvPr/>
          </p:nvSpPr>
          <p:spPr>
            <a:xfrm rot="3042892">
              <a:off x="4188832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-1200</a:t>
              </a:r>
              <a:endParaRPr lang="en-US" sz="1600" dirty="0"/>
            </a:p>
          </p:txBody>
        </p:sp>
        <p:sp>
          <p:nvSpPr>
            <p:cNvPr id="14" name="TextBox 36"/>
            <p:cNvSpPr txBox="1"/>
            <p:nvPr/>
          </p:nvSpPr>
          <p:spPr>
            <a:xfrm rot="3042892">
              <a:off x="3687178" y="5097969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-1600</a:t>
              </a:r>
              <a:endParaRPr lang="en-US" sz="1600" dirty="0"/>
            </a:p>
          </p:txBody>
        </p:sp>
        <p:sp>
          <p:nvSpPr>
            <p:cNvPr id="15" name="TextBox 37"/>
            <p:cNvSpPr txBox="1"/>
            <p:nvPr/>
          </p:nvSpPr>
          <p:spPr>
            <a:xfrm rot="3042892">
              <a:off x="3921768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-1400</a:t>
              </a:r>
              <a:endParaRPr lang="en-US" sz="1600" dirty="0"/>
            </a:p>
          </p:txBody>
        </p:sp>
        <p:sp>
          <p:nvSpPr>
            <p:cNvPr id="16" name="TextBox 38"/>
            <p:cNvSpPr txBox="1"/>
            <p:nvPr/>
          </p:nvSpPr>
          <p:spPr>
            <a:xfrm rot="3042892">
              <a:off x="3444020" y="5103961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-1800</a:t>
              </a:r>
              <a:endParaRPr lang="en-US" sz="1600" dirty="0"/>
            </a:p>
          </p:txBody>
        </p:sp>
        <p:sp>
          <p:nvSpPr>
            <p:cNvPr id="17" name="TextBox 39"/>
            <p:cNvSpPr txBox="1"/>
            <p:nvPr/>
          </p:nvSpPr>
          <p:spPr>
            <a:xfrm rot="3042892">
              <a:off x="2972265" y="5097968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-2200</a:t>
              </a:r>
              <a:endParaRPr lang="en-US" sz="1600" dirty="0"/>
            </a:p>
          </p:txBody>
        </p:sp>
        <p:sp>
          <p:nvSpPr>
            <p:cNvPr id="18" name="TextBox 40"/>
            <p:cNvSpPr txBox="1"/>
            <p:nvPr/>
          </p:nvSpPr>
          <p:spPr>
            <a:xfrm rot="3042892">
              <a:off x="2438866" y="5099679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-2600</a:t>
              </a:r>
              <a:endParaRPr lang="en-US" sz="1600" dirty="0"/>
            </a:p>
          </p:txBody>
        </p:sp>
        <p:sp>
          <p:nvSpPr>
            <p:cNvPr id="19" name="TextBox 41"/>
            <p:cNvSpPr txBox="1"/>
            <p:nvPr/>
          </p:nvSpPr>
          <p:spPr>
            <a:xfrm rot="3042892">
              <a:off x="2720484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-2400</a:t>
              </a:r>
              <a:endParaRPr lang="en-US" sz="1600" dirty="0"/>
            </a:p>
          </p:txBody>
        </p:sp>
        <p:sp>
          <p:nvSpPr>
            <p:cNvPr id="20" name="TextBox 42"/>
            <p:cNvSpPr txBox="1"/>
            <p:nvPr/>
          </p:nvSpPr>
          <p:spPr>
            <a:xfrm rot="3042892">
              <a:off x="2158895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-2800</a:t>
              </a:r>
              <a:endParaRPr lang="en-US" sz="1600" dirty="0"/>
            </a:p>
          </p:txBody>
        </p:sp>
        <p:sp>
          <p:nvSpPr>
            <p:cNvPr id="21" name="TextBox 43"/>
            <p:cNvSpPr txBox="1"/>
            <p:nvPr/>
          </p:nvSpPr>
          <p:spPr>
            <a:xfrm rot="3042892">
              <a:off x="1899473" y="5093686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-3000</a:t>
              </a:r>
              <a:endParaRPr lang="en-US" sz="1600" dirty="0"/>
            </a:p>
          </p:txBody>
        </p:sp>
        <p:sp>
          <p:nvSpPr>
            <p:cNvPr id="22" name="TextBox 44"/>
            <p:cNvSpPr txBox="1"/>
            <p:nvPr/>
          </p:nvSpPr>
          <p:spPr>
            <a:xfrm rot="3042892">
              <a:off x="1615220" y="5099677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-3200</a:t>
              </a:r>
              <a:endParaRPr lang="en-US" sz="1600" dirty="0"/>
            </a:p>
          </p:txBody>
        </p:sp>
        <p:sp>
          <p:nvSpPr>
            <p:cNvPr id="23" name="TextBox 45"/>
            <p:cNvSpPr txBox="1"/>
            <p:nvPr/>
          </p:nvSpPr>
          <p:spPr>
            <a:xfrm rot="3042892">
              <a:off x="1366072" y="5103959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-3400</a:t>
              </a:r>
              <a:endParaRPr lang="en-US" sz="1600" dirty="0"/>
            </a:p>
          </p:txBody>
        </p:sp>
        <p:sp>
          <p:nvSpPr>
            <p:cNvPr id="24" name="TextBox 46"/>
            <p:cNvSpPr txBox="1"/>
            <p:nvPr/>
          </p:nvSpPr>
          <p:spPr>
            <a:xfrm rot="3042892">
              <a:off x="1127199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-3600</a:t>
              </a:r>
              <a:endParaRPr lang="en-US" sz="1600" dirty="0"/>
            </a:p>
          </p:txBody>
        </p:sp>
        <p:sp>
          <p:nvSpPr>
            <p:cNvPr id="25" name="TextBox 47"/>
            <p:cNvSpPr txBox="1"/>
            <p:nvPr/>
          </p:nvSpPr>
          <p:spPr>
            <a:xfrm rot="3042892">
              <a:off x="848939" y="5099678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-3800</a:t>
              </a:r>
              <a:endParaRPr lang="en-US" sz="1600" dirty="0"/>
            </a:p>
          </p:txBody>
        </p:sp>
        <p:sp>
          <p:nvSpPr>
            <p:cNvPr id="26" name="TextBox 48"/>
            <p:cNvSpPr txBox="1"/>
            <p:nvPr/>
          </p:nvSpPr>
          <p:spPr>
            <a:xfrm rot="3042892">
              <a:off x="548420" y="5089404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-4000</a:t>
              </a:r>
              <a:endParaRPr lang="en-US" sz="1600" dirty="0"/>
            </a:p>
          </p:txBody>
        </p:sp>
        <p:sp>
          <p:nvSpPr>
            <p:cNvPr id="27" name="TextBox 49"/>
            <p:cNvSpPr txBox="1"/>
            <p:nvPr/>
          </p:nvSpPr>
          <p:spPr>
            <a:xfrm>
              <a:off x="2397304" y="2022296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latin typeface="Arial Black" pitchFamily="34" charset="0"/>
                </a:rPr>
                <a:t>DILÚVIO</a:t>
              </a:r>
              <a:endParaRPr lang="en-US" sz="1200" b="1" dirty="0">
                <a:latin typeface="Arial Black" pitchFamily="34" charset="0"/>
              </a:endParaRPr>
            </a:p>
          </p:txBody>
        </p:sp>
        <p:sp>
          <p:nvSpPr>
            <p:cNvPr id="28" name="TextBox 50"/>
            <p:cNvSpPr txBox="1"/>
            <p:nvPr/>
          </p:nvSpPr>
          <p:spPr>
            <a:xfrm rot="3265024">
              <a:off x="931248" y="258981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Enos 905</a:t>
              </a:r>
              <a:endParaRPr lang="en-US" sz="1200" b="1" dirty="0"/>
            </a:p>
          </p:txBody>
        </p:sp>
        <p:sp>
          <p:nvSpPr>
            <p:cNvPr id="29" name="TextBox 51"/>
            <p:cNvSpPr txBox="1"/>
            <p:nvPr/>
          </p:nvSpPr>
          <p:spPr>
            <a:xfrm rot="3265024">
              <a:off x="535691" y="2557947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Adão 930</a:t>
              </a:r>
              <a:endParaRPr lang="en-US" sz="1200" b="1" dirty="0"/>
            </a:p>
          </p:txBody>
        </p:sp>
        <p:sp>
          <p:nvSpPr>
            <p:cNvPr id="30" name="TextBox 52"/>
            <p:cNvSpPr txBox="1"/>
            <p:nvPr/>
          </p:nvSpPr>
          <p:spPr>
            <a:xfrm rot="3265024">
              <a:off x="780256" y="2604366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Sete 912</a:t>
              </a:r>
              <a:endParaRPr lang="en-US" sz="1200" b="1" dirty="0"/>
            </a:p>
          </p:txBody>
        </p:sp>
        <p:sp>
          <p:nvSpPr>
            <p:cNvPr id="31" name="TextBox 53"/>
            <p:cNvSpPr txBox="1"/>
            <p:nvPr/>
          </p:nvSpPr>
          <p:spPr>
            <a:xfrm rot="3265024">
              <a:off x="1215835" y="2724739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Maalalel 895</a:t>
              </a:r>
              <a:endParaRPr lang="en-US" sz="1200" b="1" dirty="0"/>
            </a:p>
          </p:txBody>
        </p:sp>
        <p:sp>
          <p:nvSpPr>
            <p:cNvPr id="32" name="TextBox 54"/>
            <p:cNvSpPr txBox="1"/>
            <p:nvPr/>
          </p:nvSpPr>
          <p:spPr>
            <a:xfrm rot="3265024">
              <a:off x="689801" y="1971644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Cainã 910</a:t>
              </a:r>
              <a:endParaRPr lang="en-US" sz="1200" b="1" dirty="0"/>
            </a:p>
          </p:txBody>
        </p:sp>
        <p:sp>
          <p:nvSpPr>
            <p:cNvPr id="33" name="TextBox 55"/>
            <p:cNvSpPr txBox="1"/>
            <p:nvPr/>
          </p:nvSpPr>
          <p:spPr>
            <a:xfrm rot="3265024">
              <a:off x="1445508" y="4109526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Enoque 365</a:t>
              </a:r>
              <a:endParaRPr lang="en-US" sz="1200" b="1" dirty="0"/>
            </a:p>
          </p:txBody>
        </p:sp>
        <p:sp>
          <p:nvSpPr>
            <p:cNvPr id="34" name="TextBox 56"/>
            <p:cNvSpPr txBox="1"/>
            <p:nvPr/>
          </p:nvSpPr>
          <p:spPr>
            <a:xfrm rot="3265024">
              <a:off x="772394" y="1785010"/>
              <a:ext cx="10773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Jerede 962 </a:t>
              </a:r>
              <a:r>
                <a:rPr lang="pt-BR" sz="1400" b="1" dirty="0" smtClean="0">
                  <a:latin typeface="Arial Black" pitchFamily="34" charset="0"/>
                </a:rPr>
                <a:t> .</a:t>
              </a:r>
              <a:endParaRPr lang="en-US" sz="1400" b="1" dirty="0">
                <a:latin typeface="Arial Black" pitchFamily="34" charset="0"/>
              </a:endParaRPr>
            </a:p>
          </p:txBody>
        </p:sp>
        <p:sp>
          <p:nvSpPr>
            <p:cNvPr id="35" name="TextBox 57"/>
            <p:cNvSpPr txBox="1"/>
            <p:nvPr/>
          </p:nvSpPr>
          <p:spPr>
            <a:xfrm rot="3265024">
              <a:off x="874892" y="1734973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Matusalém 969</a:t>
              </a:r>
              <a:endParaRPr lang="en-US" sz="1200" b="1" dirty="0"/>
            </a:p>
          </p:txBody>
        </p:sp>
        <p:sp>
          <p:nvSpPr>
            <p:cNvPr id="36" name="TextBox 58"/>
            <p:cNvSpPr txBox="1"/>
            <p:nvPr/>
          </p:nvSpPr>
          <p:spPr>
            <a:xfrm rot="3265024">
              <a:off x="1676521" y="3049760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Lameque 777</a:t>
              </a:r>
              <a:endParaRPr lang="en-US" sz="1200" b="1" dirty="0"/>
            </a:p>
          </p:txBody>
        </p:sp>
        <p:sp>
          <p:nvSpPr>
            <p:cNvPr id="37" name="TextBox 59"/>
            <p:cNvSpPr txBox="1"/>
            <p:nvPr/>
          </p:nvSpPr>
          <p:spPr>
            <a:xfrm rot="3265024">
              <a:off x="1583352" y="1968895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Noé 950</a:t>
              </a:r>
              <a:endParaRPr lang="en-US" sz="1200" b="1" dirty="0"/>
            </a:p>
          </p:txBody>
        </p:sp>
        <p:sp>
          <p:nvSpPr>
            <p:cNvPr id="38" name="TextBox 60"/>
            <p:cNvSpPr txBox="1"/>
            <p:nvPr/>
          </p:nvSpPr>
          <p:spPr>
            <a:xfrm rot="3265024">
              <a:off x="2215672" y="4299232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Terá 205</a:t>
              </a:r>
              <a:endParaRPr lang="en-US" sz="1200" b="1" dirty="0"/>
            </a:p>
          </p:txBody>
        </p:sp>
        <p:sp>
          <p:nvSpPr>
            <p:cNvPr id="39" name="TextBox 61"/>
            <p:cNvSpPr txBox="1"/>
            <p:nvPr/>
          </p:nvSpPr>
          <p:spPr>
            <a:xfrm>
              <a:off x="5801474" y="5369104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/>
                <a:t>0</a:t>
              </a:r>
              <a:endParaRPr lang="en-US" sz="1600" dirty="0"/>
            </a:p>
          </p:txBody>
        </p:sp>
        <p:sp>
          <p:nvSpPr>
            <p:cNvPr id="40" name="TextBox 62"/>
            <p:cNvSpPr txBox="1"/>
            <p:nvPr/>
          </p:nvSpPr>
          <p:spPr>
            <a:xfrm rot="3042892">
              <a:off x="3205147" y="5108241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-2000</a:t>
              </a:r>
              <a:endParaRPr lang="en-US" sz="1600" dirty="0"/>
            </a:p>
          </p:txBody>
        </p:sp>
        <p:sp>
          <p:nvSpPr>
            <p:cNvPr id="41" name="TextBox 63"/>
            <p:cNvSpPr txBox="1"/>
            <p:nvPr/>
          </p:nvSpPr>
          <p:spPr>
            <a:xfrm rot="3042892">
              <a:off x="5948346" y="5093685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-200</a:t>
              </a:r>
              <a:endParaRPr lang="en-US" sz="1600" dirty="0"/>
            </a:p>
          </p:txBody>
        </p:sp>
        <p:sp>
          <p:nvSpPr>
            <p:cNvPr id="42" name="TextBox 64"/>
            <p:cNvSpPr txBox="1"/>
            <p:nvPr/>
          </p:nvSpPr>
          <p:spPr>
            <a:xfrm rot="3042892">
              <a:off x="6207769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-400</a:t>
              </a:r>
              <a:endParaRPr lang="en-US" sz="1600" dirty="0"/>
            </a:p>
          </p:txBody>
        </p:sp>
        <p:sp>
          <p:nvSpPr>
            <p:cNvPr id="43" name="TextBox 65"/>
            <p:cNvSpPr txBox="1"/>
            <p:nvPr/>
          </p:nvSpPr>
          <p:spPr>
            <a:xfrm rot="3042892">
              <a:off x="6461198" y="5093686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-600</a:t>
              </a:r>
              <a:endParaRPr lang="en-US" sz="1600" dirty="0"/>
            </a:p>
          </p:txBody>
        </p:sp>
        <p:sp>
          <p:nvSpPr>
            <p:cNvPr id="44" name="TextBox 66"/>
            <p:cNvSpPr txBox="1"/>
            <p:nvPr/>
          </p:nvSpPr>
          <p:spPr>
            <a:xfrm rot="3042892">
              <a:off x="6714628" y="5093686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-800</a:t>
              </a:r>
              <a:endParaRPr lang="en-US" sz="1600" dirty="0"/>
            </a:p>
          </p:txBody>
        </p:sp>
        <p:sp>
          <p:nvSpPr>
            <p:cNvPr id="45" name="TextBox 67"/>
            <p:cNvSpPr txBox="1"/>
            <p:nvPr/>
          </p:nvSpPr>
          <p:spPr>
            <a:xfrm rot="3042892">
              <a:off x="6963776" y="5108243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-1000</a:t>
              </a:r>
              <a:endParaRPr lang="en-US" sz="1600" dirty="0"/>
            </a:p>
          </p:txBody>
        </p:sp>
        <p:sp>
          <p:nvSpPr>
            <p:cNvPr id="46" name="TextBox 68"/>
            <p:cNvSpPr txBox="1"/>
            <p:nvPr/>
          </p:nvSpPr>
          <p:spPr>
            <a:xfrm rot="3042892">
              <a:off x="7202650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-1200</a:t>
              </a:r>
              <a:endParaRPr lang="en-US" sz="1600" dirty="0"/>
            </a:p>
          </p:txBody>
        </p:sp>
        <p:sp>
          <p:nvSpPr>
            <p:cNvPr id="47" name="TextBox 69"/>
            <p:cNvSpPr txBox="1"/>
            <p:nvPr/>
          </p:nvSpPr>
          <p:spPr>
            <a:xfrm rot="3042892">
              <a:off x="7451799" y="5103959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-1400</a:t>
              </a:r>
              <a:endParaRPr lang="en-US" sz="1600" dirty="0"/>
            </a:p>
          </p:txBody>
        </p:sp>
        <p:sp>
          <p:nvSpPr>
            <p:cNvPr id="48" name="TextBox 70"/>
            <p:cNvSpPr txBox="1"/>
            <p:nvPr/>
          </p:nvSpPr>
          <p:spPr>
            <a:xfrm rot="3042892">
              <a:off x="7715502" y="510824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-1600</a:t>
              </a:r>
              <a:endParaRPr lang="en-US" sz="1600" dirty="0"/>
            </a:p>
          </p:txBody>
        </p:sp>
        <p:sp>
          <p:nvSpPr>
            <p:cNvPr id="49" name="TextBox 71"/>
            <p:cNvSpPr txBox="1"/>
            <p:nvPr/>
          </p:nvSpPr>
          <p:spPr>
            <a:xfrm rot="3042892">
              <a:off x="8010027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-1800</a:t>
              </a:r>
              <a:endParaRPr lang="en-US" sz="1600" dirty="0"/>
            </a:p>
          </p:txBody>
        </p:sp>
        <p:sp>
          <p:nvSpPr>
            <p:cNvPr id="50" name="TextBox 72"/>
            <p:cNvSpPr txBox="1"/>
            <p:nvPr/>
          </p:nvSpPr>
          <p:spPr>
            <a:xfrm rot="3042892">
              <a:off x="8328463" y="5097967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-2000</a:t>
              </a:r>
              <a:endParaRPr lang="en-US" sz="1600" dirty="0"/>
            </a:p>
          </p:txBody>
        </p:sp>
        <p:sp>
          <p:nvSpPr>
            <p:cNvPr id="51" name="TextBox 73"/>
            <p:cNvSpPr txBox="1"/>
            <p:nvPr/>
          </p:nvSpPr>
          <p:spPr>
            <a:xfrm rot="3042892">
              <a:off x="4718872" y="5103961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-800</a:t>
              </a:r>
              <a:endParaRPr lang="en-US" sz="1600" dirty="0"/>
            </a:p>
          </p:txBody>
        </p:sp>
        <p:sp>
          <p:nvSpPr>
            <p:cNvPr id="52" name="TextBox 74"/>
            <p:cNvSpPr txBox="1"/>
            <p:nvPr/>
          </p:nvSpPr>
          <p:spPr>
            <a:xfrm rot="3042892">
              <a:off x="4957746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-600</a:t>
              </a:r>
              <a:endParaRPr lang="en-US" sz="1600" dirty="0"/>
            </a:p>
          </p:txBody>
        </p:sp>
        <p:sp>
          <p:nvSpPr>
            <p:cNvPr id="53" name="TextBox 75"/>
            <p:cNvSpPr txBox="1"/>
            <p:nvPr/>
          </p:nvSpPr>
          <p:spPr>
            <a:xfrm rot="3042892">
              <a:off x="5186347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-400</a:t>
              </a:r>
              <a:endParaRPr lang="en-US" sz="1600" dirty="0"/>
            </a:p>
          </p:txBody>
        </p:sp>
        <p:sp>
          <p:nvSpPr>
            <p:cNvPr id="54" name="TextBox 76"/>
            <p:cNvSpPr txBox="1"/>
            <p:nvPr/>
          </p:nvSpPr>
          <p:spPr>
            <a:xfrm rot="3042892">
              <a:off x="5473958" y="5103960"/>
              <a:ext cx="80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/>
                <a:t>-200</a:t>
              </a:r>
              <a:endParaRPr lang="en-US" sz="1600" dirty="0"/>
            </a:p>
          </p:txBody>
        </p:sp>
        <p:sp>
          <p:nvSpPr>
            <p:cNvPr id="55" name="TextBox 77"/>
            <p:cNvSpPr txBox="1"/>
            <p:nvPr/>
          </p:nvSpPr>
          <p:spPr>
            <a:xfrm rot="3265024">
              <a:off x="2271323" y="3735011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Peleque 239</a:t>
              </a:r>
              <a:endParaRPr lang="en-US" sz="1200" b="1" dirty="0"/>
            </a:p>
          </p:txBody>
        </p:sp>
        <p:sp>
          <p:nvSpPr>
            <p:cNvPr id="56" name="TextBox 78"/>
            <p:cNvSpPr txBox="1"/>
            <p:nvPr/>
          </p:nvSpPr>
          <p:spPr>
            <a:xfrm rot="3265024">
              <a:off x="2864899" y="4497011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Naor 148</a:t>
              </a:r>
              <a:endParaRPr lang="en-US" sz="1200" b="1" dirty="0"/>
            </a:p>
          </p:txBody>
        </p:sp>
        <p:sp>
          <p:nvSpPr>
            <p:cNvPr id="57" name="TextBox 79"/>
            <p:cNvSpPr txBox="1"/>
            <p:nvPr/>
          </p:nvSpPr>
          <p:spPr>
            <a:xfrm rot="3265024">
              <a:off x="2642050" y="3862582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Selá 433</a:t>
              </a:r>
              <a:endParaRPr lang="en-US" sz="1200" b="1" dirty="0"/>
            </a:p>
          </p:txBody>
        </p:sp>
        <p:sp>
          <p:nvSpPr>
            <p:cNvPr id="58" name="TextBox 80"/>
            <p:cNvSpPr txBox="1"/>
            <p:nvPr/>
          </p:nvSpPr>
          <p:spPr>
            <a:xfrm rot="3265024">
              <a:off x="2246492" y="4056076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Reú 239</a:t>
              </a:r>
              <a:endParaRPr lang="en-US" sz="1200" b="1" dirty="0"/>
            </a:p>
          </p:txBody>
        </p:sp>
        <p:sp>
          <p:nvSpPr>
            <p:cNvPr id="59" name="TextBox 81"/>
            <p:cNvSpPr txBox="1"/>
            <p:nvPr/>
          </p:nvSpPr>
          <p:spPr>
            <a:xfrm rot="3265024">
              <a:off x="4054745" y="3837751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Solomão 58</a:t>
              </a:r>
              <a:endParaRPr lang="en-US" sz="1200" b="1" dirty="0"/>
            </a:p>
          </p:txBody>
        </p:sp>
        <p:sp>
          <p:nvSpPr>
            <p:cNvPr id="60" name="TextBox 82"/>
            <p:cNvSpPr txBox="1"/>
            <p:nvPr/>
          </p:nvSpPr>
          <p:spPr>
            <a:xfrm rot="3265024">
              <a:off x="3780766" y="3819761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Davi 71</a:t>
              </a:r>
              <a:endParaRPr lang="en-US" sz="1200" b="1" dirty="0"/>
            </a:p>
          </p:txBody>
        </p:sp>
        <p:sp>
          <p:nvSpPr>
            <p:cNvPr id="61" name="TextBox 83"/>
            <p:cNvSpPr txBox="1"/>
            <p:nvPr/>
          </p:nvSpPr>
          <p:spPr>
            <a:xfrm rot="3265024">
              <a:off x="3515352" y="3714463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Samuel 111</a:t>
              </a:r>
              <a:endParaRPr lang="en-US" sz="1200" b="1" dirty="0"/>
            </a:p>
          </p:txBody>
        </p:sp>
        <p:sp>
          <p:nvSpPr>
            <p:cNvPr id="62" name="TextBox 84"/>
            <p:cNvSpPr txBox="1"/>
            <p:nvPr/>
          </p:nvSpPr>
          <p:spPr>
            <a:xfrm rot="3265024">
              <a:off x="3374935" y="3919942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José 110</a:t>
              </a:r>
              <a:endParaRPr lang="en-US" sz="1200" b="1" dirty="0"/>
            </a:p>
          </p:txBody>
        </p:sp>
        <p:sp>
          <p:nvSpPr>
            <p:cNvPr id="63" name="TextBox 85"/>
            <p:cNvSpPr txBox="1"/>
            <p:nvPr/>
          </p:nvSpPr>
          <p:spPr>
            <a:xfrm rot="3265024">
              <a:off x="2916026" y="3893403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Abraão 176</a:t>
              </a:r>
              <a:endParaRPr lang="en-US" sz="1200" b="1" dirty="0"/>
            </a:p>
          </p:txBody>
        </p:sp>
        <p:sp>
          <p:nvSpPr>
            <p:cNvPr id="64" name="TextBox 86"/>
            <p:cNvSpPr txBox="1"/>
            <p:nvPr/>
          </p:nvSpPr>
          <p:spPr>
            <a:xfrm rot="3265024">
              <a:off x="8303326" y="3863238"/>
              <a:ext cx="10168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Jorge V  71</a:t>
              </a:r>
              <a:endParaRPr lang="en-US" sz="1200" b="1" dirty="0"/>
            </a:p>
          </p:txBody>
        </p:sp>
        <p:sp>
          <p:nvSpPr>
            <p:cNvPr id="65" name="TextBox 87"/>
            <p:cNvSpPr txBox="1"/>
            <p:nvPr/>
          </p:nvSpPr>
          <p:spPr>
            <a:xfrm rot="3265024">
              <a:off x="7521768" y="3735655"/>
              <a:ext cx="133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Henrique VIII  56</a:t>
              </a:r>
              <a:endParaRPr lang="en-US" sz="1200" b="1" dirty="0"/>
            </a:p>
          </p:txBody>
        </p:sp>
        <p:sp>
          <p:nvSpPr>
            <p:cNvPr id="66" name="TextBox 88"/>
            <p:cNvSpPr txBox="1"/>
            <p:nvPr/>
          </p:nvSpPr>
          <p:spPr>
            <a:xfrm rot="3265024">
              <a:off x="7303442" y="3698102"/>
              <a:ext cx="133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Henrique VII  53</a:t>
              </a:r>
              <a:endParaRPr lang="en-US" sz="1200" b="1" dirty="0"/>
            </a:p>
          </p:txBody>
        </p:sp>
        <p:sp>
          <p:nvSpPr>
            <p:cNvPr id="67" name="TextBox 89"/>
            <p:cNvSpPr txBox="1"/>
            <p:nvPr/>
          </p:nvSpPr>
          <p:spPr>
            <a:xfrm rot="3265024">
              <a:off x="7114568" y="3710825"/>
              <a:ext cx="133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Henrique VI  50</a:t>
              </a:r>
              <a:endParaRPr lang="en-US" sz="1200" b="1" dirty="0"/>
            </a:p>
          </p:txBody>
        </p:sp>
        <p:sp>
          <p:nvSpPr>
            <p:cNvPr id="68" name="TextBox 90"/>
            <p:cNvSpPr txBox="1"/>
            <p:nvPr/>
          </p:nvSpPr>
          <p:spPr>
            <a:xfrm rot="3265024">
              <a:off x="6922442" y="3694559"/>
              <a:ext cx="133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Henrique  V  35</a:t>
              </a:r>
              <a:endParaRPr lang="en-US" sz="1200" b="1" dirty="0"/>
            </a:p>
          </p:txBody>
        </p:sp>
        <p:sp>
          <p:nvSpPr>
            <p:cNvPr id="69" name="TextBox 91"/>
            <p:cNvSpPr txBox="1"/>
            <p:nvPr/>
          </p:nvSpPr>
          <p:spPr>
            <a:xfrm rot="3265024">
              <a:off x="6739220" y="3721099"/>
              <a:ext cx="133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Henrique IV  47</a:t>
              </a:r>
              <a:endParaRPr lang="en-US" sz="1200" b="1" dirty="0"/>
            </a:p>
          </p:txBody>
        </p:sp>
        <p:sp>
          <p:nvSpPr>
            <p:cNvPr id="70" name="TextBox 92"/>
            <p:cNvSpPr txBox="1"/>
            <p:nvPr/>
          </p:nvSpPr>
          <p:spPr>
            <a:xfrm rot="3265024">
              <a:off x="6541442" y="3735655"/>
              <a:ext cx="133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Henrique III  65</a:t>
              </a:r>
              <a:endParaRPr lang="en-US" sz="1200" b="1" dirty="0"/>
            </a:p>
          </p:txBody>
        </p:sp>
        <p:sp>
          <p:nvSpPr>
            <p:cNvPr id="71" name="TextBox 93"/>
            <p:cNvSpPr txBox="1"/>
            <p:nvPr/>
          </p:nvSpPr>
          <p:spPr>
            <a:xfrm rot="3265024">
              <a:off x="6347946" y="3735655"/>
              <a:ext cx="133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Henrique II  56</a:t>
              </a:r>
              <a:endParaRPr lang="en-US" sz="1200" b="1" dirty="0"/>
            </a:p>
          </p:txBody>
        </p:sp>
        <p:sp>
          <p:nvSpPr>
            <p:cNvPr id="72" name="TextBox 94"/>
            <p:cNvSpPr txBox="1"/>
            <p:nvPr/>
          </p:nvSpPr>
          <p:spPr>
            <a:xfrm rot="3265024">
              <a:off x="6160442" y="3770759"/>
              <a:ext cx="133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Henrique I  67</a:t>
              </a:r>
              <a:endParaRPr lang="en-US" sz="1200" b="1" dirty="0"/>
            </a:p>
          </p:txBody>
        </p:sp>
        <p:sp>
          <p:nvSpPr>
            <p:cNvPr id="73" name="TextBox 95"/>
            <p:cNvSpPr txBox="1"/>
            <p:nvPr/>
          </p:nvSpPr>
          <p:spPr>
            <a:xfrm rot="3265024">
              <a:off x="5977220" y="3790568"/>
              <a:ext cx="1330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/>
                <a:t>G</a:t>
              </a:r>
              <a:r>
                <a:rPr lang="pt-BR" sz="1200" b="1" dirty="0" smtClean="0"/>
                <a:t>uilherme I  60</a:t>
              </a:r>
              <a:endParaRPr lang="en-US" sz="1200" b="1" dirty="0"/>
            </a:p>
          </p:txBody>
        </p:sp>
        <p:sp>
          <p:nvSpPr>
            <p:cNvPr id="74" name="TextBox 96"/>
            <p:cNvSpPr txBox="1"/>
            <p:nvPr/>
          </p:nvSpPr>
          <p:spPr>
            <a:xfrm rot="3265024">
              <a:off x="8179026" y="3864194"/>
              <a:ext cx="928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/>
                <a:t>Jorge III  82</a:t>
              </a:r>
              <a:endParaRPr lang="en-US" sz="1200" b="1" dirty="0"/>
            </a:p>
          </p:txBody>
        </p:sp>
        <p:sp>
          <p:nvSpPr>
            <p:cNvPr id="75" name="TextBox 97"/>
            <p:cNvSpPr txBox="1"/>
            <p:nvPr/>
          </p:nvSpPr>
          <p:spPr>
            <a:xfrm rot="3265024">
              <a:off x="8045828" y="3901261"/>
              <a:ext cx="912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 smtClean="0"/>
                <a:t>Jorge I  67</a:t>
              </a:r>
              <a:endParaRPr lang="en-US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pt-BR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AS VANTAGENS DA COBERTURA</a:t>
            </a:r>
          </a:p>
        </p:txBody>
      </p:sp>
      <p:pic>
        <p:nvPicPr>
          <p:cNvPr id="283651" name="Picture 3" descr="Greenhouss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552700"/>
            <a:ext cx="7543800" cy="4067175"/>
          </a:xfrm>
          <a:prstGeom prst="rect">
            <a:avLst/>
          </a:prstGeom>
          <a:noFill/>
        </p:spPr>
      </p:pic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355600" y="12192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* Vidas mais prolongadas e mais saudaveis: </a:t>
            </a: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1066800" y="15875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...proteção dos raios cosmicos.</a:t>
            </a: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1066800" y="1968500"/>
            <a:ext cx="589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...pressão atmosferica mais </a:t>
            </a:r>
            <a:r>
              <a:rPr lang="pt-BR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alta.</a:t>
            </a:r>
            <a:endParaRPr lang="pt-BR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8" name="Picture 4" descr="Imagem2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0"/>
            <a:ext cx="6162675" cy="6888163"/>
          </a:xfrm>
          <a:prstGeom prst="rect">
            <a:avLst/>
          </a:prstGeom>
          <a:noFill/>
        </p:spPr>
      </p:pic>
      <p:pic>
        <p:nvPicPr>
          <p:cNvPr id="287749" name="Picture 5" descr="Imagem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2275"/>
            <a:ext cx="2971800" cy="2625725"/>
          </a:xfrm>
          <a:prstGeom prst="rect">
            <a:avLst/>
          </a:prstGeom>
          <a:noFill/>
        </p:spPr>
      </p:pic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63500" y="152400"/>
            <a:ext cx="28194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 </a:t>
            </a:r>
            <a:r>
              <a:rPr lang="pt-BR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preso </a:t>
            </a: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dentro de amber foi examinado e revelou que a atmosfera da terra tinha quase 50% mais oxigenio.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5804</TotalTime>
  <Words>2728</Words>
  <Application>Microsoft Office PowerPoint</Application>
  <PresentationFormat>On-screen Show (4:3)</PresentationFormat>
  <Paragraphs>257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Design padrão</vt:lpstr>
      <vt:lpstr>Drawing</vt:lpstr>
      <vt:lpstr>MODELO CRIACIONISTA Parte 1</vt:lpstr>
      <vt:lpstr>MODELO CRIACIONISTA Parte 1</vt:lpstr>
      <vt:lpstr>Há Cinco Eventos Necessários Para Entender Nosso Mundo De Hoje</vt:lpstr>
      <vt:lpstr>O SEGUNDO DIA DA CRIAÇÃO</vt:lpstr>
      <vt:lpstr>  - Cobertura de Água -  “separação entre águas e águas”</vt:lpstr>
      <vt:lpstr>AS VANTAGENS DA COBERTURA</vt:lpstr>
      <vt:lpstr>O tempo de vida registrado na Bíblia, começando com os patriarcas antes do dilúvio é muito alto.  Note que houve uma queda dramática depois do dilúvio.  Isso é evidência que alguma coisa muito dramática que aconteceu na história do mundo.</vt:lpstr>
      <vt:lpstr>AS VANTAGENS DA COBERTURA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AS VANTAGENS DA COBERTURA</vt:lpstr>
      <vt:lpstr>A ESTUFA</vt:lpstr>
      <vt:lpstr>AS VANTAGENS DA COBERTURA</vt:lpstr>
      <vt:lpstr>Slide 19</vt:lpstr>
      <vt:lpstr>Slide 20</vt:lpstr>
      <vt:lpstr>AS VANTAGENS DA COBERTURA</vt:lpstr>
      <vt:lpstr>O TERCERIO DIA DA CRIAÇÃO</vt:lpstr>
      <vt:lpstr>Slide 23</vt:lpstr>
      <vt:lpstr>O TERCERIO DIA DA CRIAÇÃO</vt:lpstr>
      <vt:lpstr>O QUINTO DIA DA CRIAÇÃO</vt:lpstr>
      <vt:lpstr>O SEXTO DIA DA CRIAÇÃO</vt:lpstr>
      <vt:lpstr>Slide 27</vt:lpstr>
      <vt:lpstr>Slide 28</vt:lpstr>
      <vt:lpstr>Slide 29</vt:lpstr>
      <vt:lpstr>Todos os animais e plantas reproduzem conforme a sua espécie.</vt:lpstr>
      <vt:lpstr>Slide 31</vt:lpstr>
      <vt:lpstr>Slide 32</vt:lpstr>
      <vt:lpstr>Slide 33</vt:lpstr>
      <vt:lpstr>O SEXTO DIA DA CRIAÇÃO</vt:lpstr>
      <vt:lpstr>Slide 35</vt:lpstr>
      <vt:lpstr>Slide 36</vt:lpstr>
      <vt:lpstr>O SETIMO DIA DA CRIAÇÃO</vt:lpstr>
      <vt:lpstr>Criação de Tempos e Estações</vt:lpstr>
      <vt:lpstr>Slide 39</vt:lpstr>
      <vt:lpstr>Slide 40</vt:lpstr>
      <vt:lpstr>A Importância  da Semana de Criação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Dan</cp:lastModifiedBy>
  <cp:revision>11</cp:revision>
  <dcterms:created xsi:type="dcterms:W3CDTF">2015-01-31T00:05:14Z</dcterms:created>
  <dcterms:modified xsi:type="dcterms:W3CDTF">2021-05-11T17:18:41Z</dcterms:modified>
</cp:coreProperties>
</file>